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y="6858000" cx="9144000"/>
  <p:notesSz cx="6858000" cy="9144000"/>
  <p:embeddedFontLst>
    <p:embeddedFont>
      <p:font typeface="Arial Narrow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37" roundtripDataSignature="AMtx7mhjqvT8RnELeXRABclzbLUp2cnq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3A88EE1-D28E-4916-92D2-0EBE2DEABA66}">
  <a:tblStyle styleId="{43A88EE1-D28E-4916-92D2-0EBE2DEABA66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font" Target="fonts/ArialNarrow-regular.fntdata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ArialNarrow-italic.fntdata"/><Relationship Id="rId12" Type="http://schemas.openxmlformats.org/officeDocument/2006/relationships/slide" Target="slides/slide6.xml"/><Relationship Id="rId34" Type="http://schemas.openxmlformats.org/officeDocument/2006/relationships/font" Target="fonts/ArialNarrow-bold.fntdata"/><Relationship Id="rId15" Type="http://schemas.openxmlformats.org/officeDocument/2006/relationships/slide" Target="slides/slide9.xml"/><Relationship Id="rId37" Type="http://customschemas.google.com/relationships/presentationmetadata" Target="metadata"/><Relationship Id="rId14" Type="http://schemas.openxmlformats.org/officeDocument/2006/relationships/slide" Target="slides/slide8.xml"/><Relationship Id="rId36" Type="http://schemas.openxmlformats.org/officeDocument/2006/relationships/font" Target="fonts/ArialNarrow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0" name="Google Shape;130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5" name="Google Shape;135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2" name="Google Shape;14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" name="Google Shape;15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5 основных форм: гора (холм), котловина , хребет, лощина, седловина.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4" name="Google Shape;184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3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0" name="Google Shape;19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6" name="Google Shape;196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2" name="Google Shape;202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8" name="Google Shape;208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4" name="Google Shape;214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0" name="Google Shape;220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p1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0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36" name="Google Shape;236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9" name="Google Shape;249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4" name="Google Shape;254;p2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1" name="Google Shape;261;p2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0" name="Google Shape;270;p2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28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2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Google Shape;282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0" name="Google Shape;290;p2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3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p3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4" name="Google Shape;30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Изображение способом цветной пластики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объект" type="obj">
  <p:cSld name="OBJEC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7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7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34" name="Google Shape;34;p37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37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объект" type="txAndObj">
  <p:cSld name="TEXT_AND_OBJEC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8"/>
          <p:cNvSpPr txBox="1"/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8"/>
          <p:cNvSpPr txBox="1"/>
          <p:nvPr>
            <p:ph idx="1" type="body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40" name="Google Shape;40;p38"/>
          <p:cNvSpPr txBox="1"/>
          <p:nvPr>
            <p:ph idx="2" type="body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41" name="Google Shape;41;p38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8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" type="objOnly">
  <p:cSld name="OBJECT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9"/>
          <p:cNvSpPr txBox="1"/>
          <p:nvPr>
            <p:ph idx="1" type="body"/>
          </p:nvPr>
        </p:nvSpPr>
        <p:spPr>
          <a:xfrm>
            <a:off x="457200" y="277813"/>
            <a:ext cx="8229600" cy="5853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46" name="Google Shape;46;p39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3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9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, текст и два объекта" type="txAndTwoObj">
  <p:cSld name="TEXT_AND_TWO_OBJECTS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0"/>
          <p:cNvSpPr txBox="1"/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0"/>
          <p:cNvSpPr txBox="1"/>
          <p:nvPr>
            <p:ph idx="1" type="body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52" name="Google Shape;52;p40"/>
          <p:cNvSpPr txBox="1"/>
          <p:nvPr>
            <p:ph idx="2" type="body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53" name="Google Shape;53;p40"/>
          <p:cNvSpPr txBox="1"/>
          <p:nvPr>
            <p:ph idx="3" type="body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54" name="Google Shape;54;p40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4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40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таблица" type="tbl">
  <p:cSld name="TAB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1"/>
          <p:cNvSpPr txBox="1"/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41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4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41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четыре объекта" type="fourObj">
  <p:cSld name="FOUR_OBJECTS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2"/>
          <p:cNvSpPr txBox="1"/>
          <p:nvPr>
            <p:ph type="title"/>
          </p:nvPr>
        </p:nvSpPr>
        <p:spPr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42"/>
          <p:cNvSpPr txBox="1"/>
          <p:nvPr>
            <p:ph idx="1" type="body"/>
          </p:nvPr>
        </p:nvSpPr>
        <p:spPr>
          <a:xfrm>
            <a:off x="457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65" name="Google Shape;65;p42"/>
          <p:cNvSpPr txBox="1"/>
          <p:nvPr>
            <p:ph idx="2" type="body"/>
          </p:nvPr>
        </p:nvSpPr>
        <p:spPr>
          <a:xfrm>
            <a:off x="4648200" y="1600200"/>
            <a:ext cx="4038600" cy="21891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66" name="Google Shape;66;p42"/>
          <p:cNvSpPr txBox="1"/>
          <p:nvPr>
            <p:ph idx="3" type="body"/>
          </p:nvPr>
        </p:nvSpPr>
        <p:spPr>
          <a:xfrm>
            <a:off x="457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67" name="Google Shape;67;p42"/>
          <p:cNvSpPr txBox="1"/>
          <p:nvPr>
            <p:ph idx="4" type="body"/>
          </p:nvPr>
        </p:nvSpPr>
        <p:spPr>
          <a:xfrm>
            <a:off x="4648200" y="3941763"/>
            <a:ext cx="4038600" cy="2189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68" name="Google Shape;68;p42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42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42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Вертикальный заголовок и текст" type="vertTitleAndTx">
  <p:cSld name="VERTICAL_TITLE_AND_VERTICAL_TEX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43"/>
          <p:cNvSpPr txBox="1"/>
          <p:nvPr>
            <p:ph type="title"/>
          </p:nvPr>
        </p:nvSpPr>
        <p:spPr>
          <a:xfrm rot="5400000">
            <a:off x="4731544" y="2175669"/>
            <a:ext cx="5853112" cy="20574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43"/>
          <p:cNvSpPr txBox="1"/>
          <p:nvPr>
            <p:ph idx="1" type="body"/>
          </p:nvPr>
        </p:nvSpPr>
        <p:spPr>
          <a:xfrm rot="5400000">
            <a:off x="540544" y="194469"/>
            <a:ext cx="5853112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74" name="Google Shape;74;p43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43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43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и вертикальный текст" type="vertTx">
  <p:cSld name="VERTICAL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44"/>
          <p:cNvSpPr txBox="1"/>
          <p:nvPr>
            <p:ph idx="1" type="body"/>
          </p:nvPr>
        </p:nvSpPr>
        <p:spPr>
          <a:xfrm rot="5400000">
            <a:off x="2306637" y="-249238"/>
            <a:ext cx="4530725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0861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/>
            </a:lvl9pPr>
          </a:lstStyle>
          <a:p/>
        </p:txBody>
      </p:sp>
      <p:sp>
        <p:nvSpPr>
          <p:cNvPr id="80" name="Google Shape;80;p44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4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44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Рисунок с подписью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4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4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4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87" name="Google Shape;87;p45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4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45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Объект с подписью" type="objTx">
  <p:cSld name="OBJECT_WITH_CAPTION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4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4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Char char="◆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Verdana"/>
              <a:buChar char="–"/>
              <a:defRPr sz="2800"/>
            </a:lvl2pPr>
            <a:lvl3pPr indent="-33528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◆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Char char="–"/>
              <a:defRPr sz="2000"/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5pPr>
            <a:lvl6pPr indent="-3175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6pPr>
            <a:lvl7pPr indent="-3175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7pPr>
            <a:lvl8pPr indent="-3175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8pPr>
            <a:lvl9pPr indent="-3175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9pPr>
          </a:lstStyle>
          <a:p/>
        </p:txBody>
      </p:sp>
      <p:sp>
        <p:nvSpPr>
          <p:cNvPr id="93" name="Google Shape;93;p4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7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900"/>
              <a:buFont typeface="Verdana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630"/>
              <a:buNone/>
              <a:defRPr sz="900"/>
            </a:lvl9pPr>
          </a:lstStyle>
          <a:p/>
        </p:txBody>
      </p:sp>
      <p:sp>
        <p:nvSpPr>
          <p:cNvPr id="94" name="Google Shape;94;p46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4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46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Пустой слайд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7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47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47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олько заголовок" type="titleOnly">
  <p:cSld name="TITLE_ONLY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8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48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8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48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Сравнение" type="twoTxTwoObj">
  <p:cSld name="TWO_OBJECTS_WITH_TEXT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4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09" name="Google Shape;109;p4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◆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Char char="–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Char char="–"/>
              <a:defRPr sz="1600"/>
            </a:lvl4pPr>
            <a:lvl5pPr indent="-2997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5pPr>
            <a:lvl6pPr indent="-2997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6pPr>
            <a:lvl7pPr indent="-2997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7pPr>
            <a:lvl8pPr indent="-2997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8pPr>
            <a:lvl9pPr indent="-2997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9pPr>
          </a:lstStyle>
          <a:p/>
        </p:txBody>
      </p:sp>
      <p:sp>
        <p:nvSpPr>
          <p:cNvPr id="110" name="Google Shape;110;p4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b="1" sz="1600"/>
            </a:lvl9pPr>
          </a:lstStyle>
          <a:p/>
        </p:txBody>
      </p:sp>
      <p:sp>
        <p:nvSpPr>
          <p:cNvPr id="111" name="Google Shape;111;p4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528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Char char="◆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Char char="–"/>
              <a:defRPr sz="2000"/>
            </a:lvl2pPr>
            <a:lvl3pPr indent="-30861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Verdana"/>
              <a:buChar char="–"/>
              <a:defRPr sz="1600"/>
            </a:lvl4pPr>
            <a:lvl5pPr indent="-29972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5pPr>
            <a:lvl6pPr indent="-29972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6pPr>
            <a:lvl7pPr indent="-29972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7pPr>
            <a:lvl8pPr indent="-29972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8pPr>
            <a:lvl9pPr indent="-29972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Char char="◆"/>
              <a:defRPr sz="1600"/>
            </a:lvl9pPr>
          </a:lstStyle>
          <a:p/>
        </p:txBody>
      </p:sp>
      <p:sp>
        <p:nvSpPr>
          <p:cNvPr id="112" name="Google Shape;112;p49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9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9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Два объекта" type="twoObj">
  <p:cSld name="TWO_OBJECTS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0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50"/>
          <p:cNvSpPr txBox="1"/>
          <p:nvPr>
            <p:ph idx="1" type="body"/>
          </p:nvPr>
        </p:nvSpPr>
        <p:spPr>
          <a:xfrm>
            <a:off x="457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◆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Char char="–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Char char="–"/>
              <a:defRPr sz="1800"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9pPr>
          </a:lstStyle>
          <a:p/>
        </p:txBody>
      </p:sp>
      <p:sp>
        <p:nvSpPr>
          <p:cNvPr id="118" name="Google Shape;118;p50"/>
          <p:cNvSpPr txBox="1"/>
          <p:nvPr>
            <p:ph idx="2" type="body"/>
          </p:nvPr>
        </p:nvSpPr>
        <p:spPr>
          <a:xfrm>
            <a:off x="4648200" y="1600200"/>
            <a:ext cx="4038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306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Char char="◆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Verdana"/>
              <a:buChar char="–"/>
              <a:defRPr sz="2400"/>
            </a:lvl2pPr>
            <a:lvl3pPr indent="-3175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Char char="◆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Char char="–"/>
              <a:defRPr sz="1800"/>
            </a:lvl4pPr>
            <a:lvl5pPr indent="-30861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5pPr>
            <a:lvl6pPr indent="-30861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6pPr>
            <a:lvl7pPr indent="-30861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7pPr>
            <a:lvl8pPr indent="-308609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8pPr>
            <a:lvl9pPr indent="-308609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260"/>
              <a:buChar char="◆"/>
              <a:defRPr sz="1800"/>
            </a:lvl9pPr>
          </a:lstStyle>
          <a:p/>
        </p:txBody>
      </p:sp>
      <p:sp>
        <p:nvSpPr>
          <p:cNvPr id="119" name="Google Shape;119;p50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50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50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Заголовок раздела" type="secHead">
  <p:cSld name="SECTION_HEADER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5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2000"/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  <a:defRPr sz="1800"/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120"/>
              <a:buNone/>
              <a:defRPr sz="1600"/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Verdana"/>
              <a:buNone/>
              <a:defRPr sz="1400"/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980"/>
              <a:buNone/>
              <a:defRPr sz="1400"/>
            </a:lvl9pPr>
          </a:lstStyle>
          <a:p/>
        </p:txBody>
      </p:sp>
      <p:sp>
        <p:nvSpPr>
          <p:cNvPr id="125" name="Google Shape;125;p51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51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51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6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6"/>
          <p:cNvGrpSpPr/>
          <p:nvPr/>
        </p:nvGrpSpPr>
        <p:grpSpPr>
          <a:xfrm>
            <a:off x="4716462" y="5345112"/>
            <a:ext cx="4427537" cy="1512887"/>
            <a:chOff x="2971" y="3367"/>
            <a:chExt cx="2789" cy="953"/>
          </a:xfrm>
        </p:grpSpPr>
        <p:sp>
          <p:nvSpPr>
            <p:cNvPr id="11" name="Google Shape;11;p36"/>
            <p:cNvSpPr/>
            <p:nvPr/>
          </p:nvSpPr>
          <p:spPr>
            <a:xfrm>
              <a:off x="2971" y="3367"/>
              <a:ext cx="2789" cy="953"/>
            </a:xfrm>
            <a:custGeom>
              <a:rect b="b" l="l" r="r" t="t"/>
              <a:pathLst>
                <a:path extrusionOk="0" h="953" w="2780">
                  <a:moveTo>
                    <a:pt x="2780" y="24"/>
                  </a:moveTo>
                  <a:lnTo>
                    <a:pt x="2774" y="24"/>
                  </a:lnTo>
                  <a:lnTo>
                    <a:pt x="2774" y="18"/>
                  </a:lnTo>
                  <a:lnTo>
                    <a:pt x="2768" y="18"/>
                  </a:lnTo>
                  <a:lnTo>
                    <a:pt x="2756" y="12"/>
                  </a:lnTo>
                  <a:lnTo>
                    <a:pt x="2738" y="6"/>
                  </a:lnTo>
                  <a:lnTo>
                    <a:pt x="2714" y="0"/>
                  </a:lnTo>
                  <a:lnTo>
                    <a:pt x="2678" y="24"/>
                  </a:lnTo>
                  <a:lnTo>
                    <a:pt x="2643" y="54"/>
                  </a:lnTo>
                  <a:lnTo>
                    <a:pt x="2619" y="90"/>
                  </a:lnTo>
                  <a:lnTo>
                    <a:pt x="2613" y="96"/>
                  </a:lnTo>
                  <a:lnTo>
                    <a:pt x="2613" y="102"/>
                  </a:lnTo>
                  <a:lnTo>
                    <a:pt x="2601" y="108"/>
                  </a:lnTo>
                  <a:lnTo>
                    <a:pt x="2583" y="120"/>
                  </a:lnTo>
                  <a:lnTo>
                    <a:pt x="2541" y="132"/>
                  </a:lnTo>
                  <a:lnTo>
                    <a:pt x="2511" y="156"/>
                  </a:lnTo>
                  <a:lnTo>
                    <a:pt x="2511" y="204"/>
                  </a:lnTo>
                  <a:lnTo>
                    <a:pt x="2511" y="210"/>
                  </a:lnTo>
                  <a:lnTo>
                    <a:pt x="2505" y="216"/>
                  </a:lnTo>
                  <a:lnTo>
                    <a:pt x="2505" y="222"/>
                  </a:lnTo>
                  <a:lnTo>
                    <a:pt x="2499" y="228"/>
                  </a:lnTo>
                  <a:lnTo>
                    <a:pt x="2499" y="240"/>
                  </a:lnTo>
                  <a:lnTo>
                    <a:pt x="2493" y="246"/>
                  </a:lnTo>
                  <a:lnTo>
                    <a:pt x="2487" y="246"/>
                  </a:lnTo>
                  <a:lnTo>
                    <a:pt x="2487" y="252"/>
                  </a:lnTo>
                  <a:lnTo>
                    <a:pt x="2481" y="252"/>
                  </a:lnTo>
                  <a:lnTo>
                    <a:pt x="2475" y="252"/>
                  </a:lnTo>
                  <a:lnTo>
                    <a:pt x="2469" y="252"/>
                  </a:lnTo>
                  <a:lnTo>
                    <a:pt x="2457" y="252"/>
                  </a:lnTo>
                  <a:lnTo>
                    <a:pt x="2439" y="258"/>
                  </a:lnTo>
                  <a:lnTo>
                    <a:pt x="2415" y="222"/>
                  </a:lnTo>
                  <a:lnTo>
                    <a:pt x="2397" y="210"/>
                  </a:lnTo>
                  <a:lnTo>
                    <a:pt x="2373" y="216"/>
                  </a:lnTo>
                  <a:lnTo>
                    <a:pt x="2332" y="216"/>
                  </a:lnTo>
                  <a:lnTo>
                    <a:pt x="2296" y="204"/>
                  </a:lnTo>
                  <a:lnTo>
                    <a:pt x="2260" y="192"/>
                  </a:lnTo>
                  <a:lnTo>
                    <a:pt x="2248" y="186"/>
                  </a:lnTo>
                  <a:lnTo>
                    <a:pt x="2242" y="186"/>
                  </a:lnTo>
                  <a:lnTo>
                    <a:pt x="2236" y="186"/>
                  </a:lnTo>
                  <a:lnTo>
                    <a:pt x="2230" y="186"/>
                  </a:lnTo>
                  <a:lnTo>
                    <a:pt x="2224" y="192"/>
                  </a:lnTo>
                  <a:lnTo>
                    <a:pt x="2218" y="192"/>
                  </a:lnTo>
                  <a:lnTo>
                    <a:pt x="2212" y="198"/>
                  </a:lnTo>
                  <a:lnTo>
                    <a:pt x="2194" y="204"/>
                  </a:lnTo>
                  <a:lnTo>
                    <a:pt x="2170" y="210"/>
                  </a:lnTo>
                  <a:lnTo>
                    <a:pt x="2146" y="228"/>
                  </a:lnTo>
                  <a:lnTo>
                    <a:pt x="2122" y="240"/>
                  </a:lnTo>
                  <a:lnTo>
                    <a:pt x="2116" y="240"/>
                  </a:lnTo>
                  <a:lnTo>
                    <a:pt x="2110" y="240"/>
                  </a:lnTo>
                  <a:lnTo>
                    <a:pt x="2104" y="240"/>
                  </a:lnTo>
                  <a:lnTo>
                    <a:pt x="2098" y="246"/>
                  </a:lnTo>
                  <a:lnTo>
                    <a:pt x="2092" y="246"/>
                  </a:lnTo>
                  <a:lnTo>
                    <a:pt x="2086" y="246"/>
                  </a:lnTo>
                  <a:lnTo>
                    <a:pt x="2080" y="252"/>
                  </a:lnTo>
                  <a:lnTo>
                    <a:pt x="2080" y="258"/>
                  </a:lnTo>
                  <a:lnTo>
                    <a:pt x="2074" y="258"/>
                  </a:lnTo>
                  <a:lnTo>
                    <a:pt x="2074" y="264"/>
                  </a:lnTo>
                  <a:lnTo>
                    <a:pt x="2074" y="270"/>
                  </a:lnTo>
                  <a:lnTo>
                    <a:pt x="2074" y="276"/>
                  </a:lnTo>
                  <a:lnTo>
                    <a:pt x="2069" y="288"/>
                  </a:lnTo>
                  <a:lnTo>
                    <a:pt x="2057" y="300"/>
                  </a:lnTo>
                  <a:lnTo>
                    <a:pt x="2051" y="300"/>
                  </a:lnTo>
                  <a:lnTo>
                    <a:pt x="2045" y="300"/>
                  </a:lnTo>
                  <a:lnTo>
                    <a:pt x="2039" y="306"/>
                  </a:lnTo>
                  <a:lnTo>
                    <a:pt x="2033" y="306"/>
                  </a:lnTo>
                  <a:lnTo>
                    <a:pt x="2033" y="312"/>
                  </a:lnTo>
                  <a:lnTo>
                    <a:pt x="2027" y="312"/>
                  </a:lnTo>
                  <a:lnTo>
                    <a:pt x="2027" y="318"/>
                  </a:lnTo>
                  <a:lnTo>
                    <a:pt x="2021" y="324"/>
                  </a:lnTo>
                  <a:lnTo>
                    <a:pt x="2015" y="330"/>
                  </a:lnTo>
                  <a:lnTo>
                    <a:pt x="2009" y="336"/>
                  </a:lnTo>
                  <a:lnTo>
                    <a:pt x="1997" y="336"/>
                  </a:lnTo>
                  <a:lnTo>
                    <a:pt x="1991" y="342"/>
                  </a:lnTo>
                  <a:lnTo>
                    <a:pt x="1985" y="342"/>
                  </a:lnTo>
                  <a:lnTo>
                    <a:pt x="1979" y="342"/>
                  </a:lnTo>
                  <a:lnTo>
                    <a:pt x="1961" y="336"/>
                  </a:lnTo>
                  <a:lnTo>
                    <a:pt x="1925" y="336"/>
                  </a:lnTo>
                  <a:lnTo>
                    <a:pt x="1919" y="336"/>
                  </a:lnTo>
                  <a:lnTo>
                    <a:pt x="1913" y="336"/>
                  </a:lnTo>
                  <a:lnTo>
                    <a:pt x="1895" y="330"/>
                  </a:lnTo>
                  <a:lnTo>
                    <a:pt x="1889" y="330"/>
                  </a:lnTo>
                  <a:lnTo>
                    <a:pt x="1883" y="330"/>
                  </a:lnTo>
                  <a:lnTo>
                    <a:pt x="1877" y="330"/>
                  </a:lnTo>
                  <a:lnTo>
                    <a:pt x="1871" y="336"/>
                  </a:lnTo>
                  <a:lnTo>
                    <a:pt x="1865" y="342"/>
                  </a:lnTo>
                  <a:lnTo>
                    <a:pt x="1859" y="348"/>
                  </a:lnTo>
                  <a:lnTo>
                    <a:pt x="1853" y="354"/>
                  </a:lnTo>
                  <a:lnTo>
                    <a:pt x="1847" y="354"/>
                  </a:lnTo>
                  <a:lnTo>
                    <a:pt x="1835" y="360"/>
                  </a:lnTo>
                  <a:lnTo>
                    <a:pt x="1829" y="360"/>
                  </a:lnTo>
                  <a:lnTo>
                    <a:pt x="1823" y="360"/>
                  </a:lnTo>
                  <a:lnTo>
                    <a:pt x="1817" y="360"/>
                  </a:lnTo>
                  <a:lnTo>
                    <a:pt x="1776" y="342"/>
                  </a:lnTo>
                  <a:lnTo>
                    <a:pt x="1770" y="342"/>
                  </a:lnTo>
                  <a:lnTo>
                    <a:pt x="1764" y="342"/>
                  </a:lnTo>
                  <a:lnTo>
                    <a:pt x="1758" y="342"/>
                  </a:lnTo>
                  <a:lnTo>
                    <a:pt x="1746" y="342"/>
                  </a:lnTo>
                  <a:lnTo>
                    <a:pt x="1740" y="342"/>
                  </a:lnTo>
                  <a:lnTo>
                    <a:pt x="1734" y="342"/>
                  </a:lnTo>
                  <a:lnTo>
                    <a:pt x="1728" y="348"/>
                  </a:lnTo>
                  <a:lnTo>
                    <a:pt x="1722" y="348"/>
                  </a:lnTo>
                  <a:lnTo>
                    <a:pt x="1716" y="354"/>
                  </a:lnTo>
                  <a:lnTo>
                    <a:pt x="1704" y="366"/>
                  </a:lnTo>
                  <a:lnTo>
                    <a:pt x="1698" y="378"/>
                  </a:lnTo>
                  <a:lnTo>
                    <a:pt x="1674" y="402"/>
                  </a:lnTo>
                  <a:lnTo>
                    <a:pt x="1656" y="425"/>
                  </a:lnTo>
                  <a:lnTo>
                    <a:pt x="1632" y="461"/>
                  </a:lnTo>
                  <a:lnTo>
                    <a:pt x="1614" y="509"/>
                  </a:lnTo>
                  <a:lnTo>
                    <a:pt x="1614" y="563"/>
                  </a:lnTo>
                  <a:lnTo>
                    <a:pt x="1614" y="569"/>
                  </a:lnTo>
                  <a:lnTo>
                    <a:pt x="1614" y="575"/>
                  </a:lnTo>
                  <a:lnTo>
                    <a:pt x="1614" y="581"/>
                  </a:lnTo>
                  <a:lnTo>
                    <a:pt x="1614" y="587"/>
                  </a:lnTo>
                  <a:lnTo>
                    <a:pt x="1614" y="593"/>
                  </a:lnTo>
                  <a:lnTo>
                    <a:pt x="1614" y="599"/>
                  </a:lnTo>
                  <a:lnTo>
                    <a:pt x="1614" y="605"/>
                  </a:lnTo>
                  <a:lnTo>
                    <a:pt x="1614" y="617"/>
                  </a:lnTo>
                  <a:lnTo>
                    <a:pt x="1620" y="641"/>
                  </a:lnTo>
                  <a:lnTo>
                    <a:pt x="1626" y="641"/>
                  </a:lnTo>
                  <a:lnTo>
                    <a:pt x="1632" y="647"/>
                  </a:lnTo>
                  <a:lnTo>
                    <a:pt x="1632" y="659"/>
                  </a:lnTo>
                  <a:lnTo>
                    <a:pt x="1638" y="659"/>
                  </a:lnTo>
                  <a:lnTo>
                    <a:pt x="1638" y="665"/>
                  </a:lnTo>
                  <a:lnTo>
                    <a:pt x="1638" y="671"/>
                  </a:lnTo>
                  <a:lnTo>
                    <a:pt x="1632" y="671"/>
                  </a:lnTo>
                  <a:lnTo>
                    <a:pt x="1632" y="677"/>
                  </a:lnTo>
                  <a:lnTo>
                    <a:pt x="1626" y="677"/>
                  </a:lnTo>
                  <a:lnTo>
                    <a:pt x="1620" y="683"/>
                  </a:lnTo>
                  <a:lnTo>
                    <a:pt x="1596" y="689"/>
                  </a:lnTo>
                  <a:lnTo>
                    <a:pt x="1572" y="689"/>
                  </a:lnTo>
                  <a:lnTo>
                    <a:pt x="1548" y="689"/>
                  </a:lnTo>
                  <a:lnTo>
                    <a:pt x="1542" y="689"/>
                  </a:lnTo>
                  <a:lnTo>
                    <a:pt x="1536" y="689"/>
                  </a:lnTo>
                  <a:lnTo>
                    <a:pt x="1518" y="683"/>
                  </a:lnTo>
                  <a:lnTo>
                    <a:pt x="1495" y="671"/>
                  </a:lnTo>
                  <a:lnTo>
                    <a:pt x="1465" y="629"/>
                  </a:lnTo>
                  <a:lnTo>
                    <a:pt x="1435" y="599"/>
                  </a:lnTo>
                  <a:lnTo>
                    <a:pt x="1405" y="581"/>
                  </a:lnTo>
                  <a:lnTo>
                    <a:pt x="1375" y="563"/>
                  </a:lnTo>
                  <a:lnTo>
                    <a:pt x="1333" y="587"/>
                  </a:lnTo>
                  <a:lnTo>
                    <a:pt x="1303" y="653"/>
                  </a:lnTo>
                  <a:lnTo>
                    <a:pt x="1261" y="665"/>
                  </a:lnTo>
                  <a:lnTo>
                    <a:pt x="1219" y="653"/>
                  </a:lnTo>
                  <a:lnTo>
                    <a:pt x="1184" y="671"/>
                  </a:lnTo>
                  <a:lnTo>
                    <a:pt x="1136" y="671"/>
                  </a:lnTo>
                  <a:lnTo>
                    <a:pt x="1106" y="671"/>
                  </a:lnTo>
                  <a:lnTo>
                    <a:pt x="1076" y="707"/>
                  </a:lnTo>
                  <a:lnTo>
                    <a:pt x="1016" y="731"/>
                  </a:lnTo>
                  <a:lnTo>
                    <a:pt x="944" y="761"/>
                  </a:lnTo>
                  <a:lnTo>
                    <a:pt x="921" y="773"/>
                  </a:lnTo>
                  <a:lnTo>
                    <a:pt x="867" y="773"/>
                  </a:lnTo>
                  <a:lnTo>
                    <a:pt x="813" y="743"/>
                  </a:lnTo>
                  <a:lnTo>
                    <a:pt x="783" y="719"/>
                  </a:lnTo>
                  <a:lnTo>
                    <a:pt x="741" y="713"/>
                  </a:lnTo>
                  <a:lnTo>
                    <a:pt x="693" y="701"/>
                  </a:lnTo>
                  <a:lnTo>
                    <a:pt x="628" y="701"/>
                  </a:lnTo>
                  <a:lnTo>
                    <a:pt x="616" y="701"/>
                  </a:lnTo>
                  <a:lnTo>
                    <a:pt x="598" y="695"/>
                  </a:lnTo>
                  <a:lnTo>
                    <a:pt x="580" y="695"/>
                  </a:lnTo>
                  <a:lnTo>
                    <a:pt x="568" y="695"/>
                  </a:lnTo>
                  <a:lnTo>
                    <a:pt x="562" y="701"/>
                  </a:lnTo>
                  <a:lnTo>
                    <a:pt x="556" y="701"/>
                  </a:lnTo>
                  <a:lnTo>
                    <a:pt x="550" y="707"/>
                  </a:lnTo>
                  <a:lnTo>
                    <a:pt x="544" y="713"/>
                  </a:lnTo>
                  <a:lnTo>
                    <a:pt x="520" y="731"/>
                  </a:lnTo>
                  <a:lnTo>
                    <a:pt x="496" y="749"/>
                  </a:lnTo>
                  <a:lnTo>
                    <a:pt x="460" y="785"/>
                  </a:lnTo>
                  <a:lnTo>
                    <a:pt x="454" y="791"/>
                  </a:lnTo>
                  <a:lnTo>
                    <a:pt x="436" y="809"/>
                  </a:lnTo>
                  <a:lnTo>
                    <a:pt x="424" y="815"/>
                  </a:lnTo>
                  <a:lnTo>
                    <a:pt x="418" y="821"/>
                  </a:lnTo>
                  <a:lnTo>
                    <a:pt x="412" y="821"/>
                  </a:lnTo>
                  <a:lnTo>
                    <a:pt x="406" y="821"/>
                  </a:lnTo>
                  <a:lnTo>
                    <a:pt x="400" y="821"/>
                  </a:lnTo>
                  <a:lnTo>
                    <a:pt x="394" y="821"/>
                  </a:lnTo>
                  <a:lnTo>
                    <a:pt x="388" y="821"/>
                  </a:lnTo>
                  <a:lnTo>
                    <a:pt x="382" y="821"/>
                  </a:lnTo>
                  <a:lnTo>
                    <a:pt x="370" y="821"/>
                  </a:lnTo>
                  <a:lnTo>
                    <a:pt x="358" y="821"/>
                  </a:lnTo>
                  <a:lnTo>
                    <a:pt x="352" y="821"/>
                  </a:lnTo>
                  <a:lnTo>
                    <a:pt x="335" y="827"/>
                  </a:lnTo>
                  <a:lnTo>
                    <a:pt x="329" y="827"/>
                  </a:lnTo>
                  <a:lnTo>
                    <a:pt x="233" y="839"/>
                  </a:lnTo>
                  <a:lnTo>
                    <a:pt x="227" y="845"/>
                  </a:lnTo>
                  <a:lnTo>
                    <a:pt x="209" y="851"/>
                  </a:lnTo>
                  <a:lnTo>
                    <a:pt x="197" y="851"/>
                  </a:lnTo>
                  <a:lnTo>
                    <a:pt x="185" y="857"/>
                  </a:lnTo>
                  <a:lnTo>
                    <a:pt x="179" y="857"/>
                  </a:lnTo>
                  <a:lnTo>
                    <a:pt x="173" y="857"/>
                  </a:lnTo>
                  <a:lnTo>
                    <a:pt x="167" y="857"/>
                  </a:lnTo>
                  <a:lnTo>
                    <a:pt x="149" y="851"/>
                  </a:lnTo>
                  <a:lnTo>
                    <a:pt x="137" y="851"/>
                  </a:lnTo>
                  <a:lnTo>
                    <a:pt x="125" y="851"/>
                  </a:lnTo>
                  <a:lnTo>
                    <a:pt x="119" y="857"/>
                  </a:lnTo>
                  <a:lnTo>
                    <a:pt x="113" y="857"/>
                  </a:lnTo>
                  <a:lnTo>
                    <a:pt x="107" y="857"/>
                  </a:lnTo>
                  <a:lnTo>
                    <a:pt x="101" y="863"/>
                  </a:lnTo>
                  <a:lnTo>
                    <a:pt x="101" y="869"/>
                  </a:lnTo>
                  <a:lnTo>
                    <a:pt x="101" y="875"/>
                  </a:lnTo>
                  <a:lnTo>
                    <a:pt x="95" y="875"/>
                  </a:lnTo>
                  <a:lnTo>
                    <a:pt x="95" y="881"/>
                  </a:lnTo>
                  <a:lnTo>
                    <a:pt x="89" y="881"/>
                  </a:lnTo>
                  <a:lnTo>
                    <a:pt x="83" y="887"/>
                  </a:lnTo>
                  <a:lnTo>
                    <a:pt x="77" y="887"/>
                  </a:lnTo>
                  <a:lnTo>
                    <a:pt x="60" y="893"/>
                  </a:lnTo>
                  <a:lnTo>
                    <a:pt x="54" y="899"/>
                  </a:lnTo>
                  <a:lnTo>
                    <a:pt x="48" y="899"/>
                  </a:lnTo>
                  <a:lnTo>
                    <a:pt x="48" y="905"/>
                  </a:lnTo>
                  <a:lnTo>
                    <a:pt x="0" y="953"/>
                  </a:lnTo>
                  <a:lnTo>
                    <a:pt x="2780" y="953"/>
                  </a:lnTo>
                  <a:lnTo>
                    <a:pt x="2780" y="24"/>
                  </a:lnTo>
                </a:path>
              </a:pathLst>
            </a:custGeom>
            <a:gradFill>
              <a:gsLst>
                <a:gs pos="0">
                  <a:schemeClr val="dk2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2" name="Google Shape;12;p36"/>
            <p:cNvSpPr/>
            <p:nvPr/>
          </p:nvSpPr>
          <p:spPr>
            <a:xfrm>
              <a:off x="4602" y="4014"/>
              <a:ext cx="12" cy="18"/>
            </a:xfrm>
            <a:custGeom>
              <a:rect b="b" l="l" r="r" t="t"/>
              <a:pathLst>
                <a:path extrusionOk="0" h="18" w="12">
                  <a:moveTo>
                    <a:pt x="12" y="18"/>
                  </a:moveTo>
                  <a:lnTo>
                    <a:pt x="12" y="12"/>
                  </a:lnTo>
                  <a:lnTo>
                    <a:pt x="6" y="6"/>
                  </a:lnTo>
                  <a:lnTo>
                    <a:pt x="6" y="6"/>
                  </a:lnTo>
                  <a:lnTo>
                    <a:pt x="0" y="0"/>
                  </a:lnTo>
                  <a:lnTo>
                    <a:pt x="12" y="18"/>
                  </a:lnTo>
                  <a:lnTo>
                    <a:pt x="12" y="18"/>
                  </a:lnTo>
                  <a:lnTo>
                    <a:pt x="12" y="18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3" name="Google Shape;13;p36"/>
            <p:cNvSpPr/>
            <p:nvPr/>
          </p:nvSpPr>
          <p:spPr>
            <a:xfrm>
              <a:off x="4596" y="3996"/>
              <a:ext cx="6" cy="18"/>
            </a:xfrm>
            <a:custGeom>
              <a:rect b="b" l="l" r="r" t="t"/>
              <a:pathLst>
                <a:path extrusionOk="0" h="18" w="6">
                  <a:moveTo>
                    <a:pt x="0" y="12"/>
                  </a:moveTo>
                  <a:lnTo>
                    <a:pt x="6" y="1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0" y="12"/>
                  </a:lnTo>
                  <a:lnTo>
                    <a:pt x="0" y="12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4" name="Google Shape;14;p36"/>
            <p:cNvSpPr/>
            <p:nvPr/>
          </p:nvSpPr>
          <p:spPr>
            <a:xfrm>
              <a:off x="5180" y="3577"/>
              <a:ext cx="304" cy="741"/>
            </a:xfrm>
            <a:custGeom>
              <a:rect b="b" l="l" r="r" t="t"/>
              <a:pathLst>
                <a:path extrusionOk="0" h="741" w="304">
                  <a:moveTo>
                    <a:pt x="280" y="42"/>
                  </a:moveTo>
                  <a:lnTo>
                    <a:pt x="274" y="42"/>
                  </a:lnTo>
                  <a:lnTo>
                    <a:pt x="268" y="42"/>
                  </a:lnTo>
                  <a:lnTo>
                    <a:pt x="256" y="42"/>
                  </a:lnTo>
                  <a:lnTo>
                    <a:pt x="238" y="48"/>
                  </a:lnTo>
                  <a:lnTo>
                    <a:pt x="214" y="12"/>
                  </a:lnTo>
                  <a:lnTo>
                    <a:pt x="196" y="0"/>
                  </a:lnTo>
                  <a:lnTo>
                    <a:pt x="196" y="0"/>
                  </a:lnTo>
                  <a:lnTo>
                    <a:pt x="164" y="167"/>
                  </a:lnTo>
                  <a:lnTo>
                    <a:pt x="144" y="217"/>
                  </a:lnTo>
                  <a:lnTo>
                    <a:pt x="110" y="281"/>
                  </a:lnTo>
                  <a:lnTo>
                    <a:pt x="96" y="327"/>
                  </a:lnTo>
                  <a:lnTo>
                    <a:pt x="124" y="405"/>
                  </a:lnTo>
                  <a:lnTo>
                    <a:pt x="100" y="463"/>
                  </a:lnTo>
                  <a:lnTo>
                    <a:pt x="68" y="503"/>
                  </a:lnTo>
                  <a:lnTo>
                    <a:pt x="30" y="539"/>
                  </a:lnTo>
                  <a:lnTo>
                    <a:pt x="24" y="613"/>
                  </a:lnTo>
                  <a:lnTo>
                    <a:pt x="0" y="741"/>
                  </a:lnTo>
                  <a:lnTo>
                    <a:pt x="202" y="741"/>
                  </a:lnTo>
                  <a:lnTo>
                    <a:pt x="180" y="639"/>
                  </a:lnTo>
                  <a:lnTo>
                    <a:pt x="192" y="589"/>
                  </a:lnTo>
                  <a:lnTo>
                    <a:pt x="178" y="539"/>
                  </a:lnTo>
                  <a:lnTo>
                    <a:pt x="190" y="499"/>
                  </a:lnTo>
                  <a:lnTo>
                    <a:pt x="184" y="465"/>
                  </a:lnTo>
                  <a:lnTo>
                    <a:pt x="192" y="391"/>
                  </a:lnTo>
                  <a:lnTo>
                    <a:pt x="216" y="313"/>
                  </a:lnTo>
                  <a:lnTo>
                    <a:pt x="238" y="249"/>
                  </a:lnTo>
                  <a:lnTo>
                    <a:pt x="268" y="185"/>
                  </a:lnTo>
                  <a:lnTo>
                    <a:pt x="284" y="159"/>
                  </a:lnTo>
                  <a:lnTo>
                    <a:pt x="304" y="12"/>
                  </a:lnTo>
                  <a:lnTo>
                    <a:pt x="298" y="24"/>
                  </a:lnTo>
                  <a:lnTo>
                    <a:pt x="292" y="30"/>
                  </a:lnTo>
                  <a:lnTo>
                    <a:pt x="292" y="36"/>
                  </a:lnTo>
                  <a:lnTo>
                    <a:pt x="286" y="36"/>
                  </a:lnTo>
                  <a:lnTo>
                    <a:pt x="286" y="42"/>
                  </a:lnTo>
                  <a:lnTo>
                    <a:pt x="280" y="42"/>
                  </a:lnTo>
                  <a:lnTo>
                    <a:pt x="280" y="42"/>
                  </a:lnTo>
                  <a:lnTo>
                    <a:pt x="280" y="42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5" name="Google Shape;15;p36"/>
            <p:cNvSpPr/>
            <p:nvPr/>
          </p:nvSpPr>
          <p:spPr>
            <a:xfrm>
              <a:off x="4918" y="3553"/>
              <a:ext cx="314" cy="767"/>
            </a:xfrm>
            <a:custGeom>
              <a:rect b="b" l="l" r="r" t="t"/>
              <a:pathLst>
                <a:path extrusionOk="0" h="767" w="314">
                  <a:moveTo>
                    <a:pt x="284" y="6"/>
                  </a:moveTo>
                  <a:lnTo>
                    <a:pt x="278" y="6"/>
                  </a:lnTo>
                  <a:lnTo>
                    <a:pt x="272" y="12"/>
                  </a:lnTo>
                  <a:lnTo>
                    <a:pt x="254" y="18"/>
                  </a:lnTo>
                  <a:lnTo>
                    <a:pt x="230" y="24"/>
                  </a:lnTo>
                  <a:lnTo>
                    <a:pt x="206" y="42"/>
                  </a:lnTo>
                  <a:lnTo>
                    <a:pt x="188" y="48"/>
                  </a:lnTo>
                  <a:lnTo>
                    <a:pt x="176" y="54"/>
                  </a:lnTo>
                  <a:lnTo>
                    <a:pt x="170" y="54"/>
                  </a:lnTo>
                  <a:lnTo>
                    <a:pt x="150" y="169"/>
                  </a:lnTo>
                  <a:lnTo>
                    <a:pt x="110" y="225"/>
                  </a:lnTo>
                  <a:lnTo>
                    <a:pt x="54" y="383"/>
                  </a:lnTo>
                  <a:lnTo>
                    <a:pt x="82" y="555"/>
                  </a:lnTo>
                  <a:lnTo>
                    <a:pt x="40" y="679"/>
                  </a:lnTo>
                  <a:lnTo>
                    <a:pt x="0" y="767"/>
                  </a:lnTo>
                  <a:lnTo>
                    <a:pt x="108" y="767"/>
                  </a:lnTo>
                  <a:lnTo>
                    <a:pt x="120" y="611"/>
                  </a:lnTo>
                  <a:lnTo>
                    <a:pt x="148" y="499"/>
                  </a:lnTo>
                  <a:lnTo>
                    <a:pt x="160" y="367"/>
                  </a:lnTo>
                  <a:lnTo>
                    <a:pt x="218" y="327"/>
                  </a:lnTo>
                  <a:lnTo>
                    <a:pt x="238" y="221"/>
                  </a:lnTo>
                  <a:lnTo>
                    <a:pt x="296" y="135"/>
                  </a:lnTo>
                  <a:lnTo>
                    <a:pt x="314" y="0"/>
                  </a:lnTo>
                  <a:lnTo>
                    <a:pt x="302" y="0"/>
                  </a:lnTo>
                  <a:lnTo>
                    <a:pt x="296" y="0"/>
                  </a:lnTo>
                  <a:lnTo>
                    <a:pt x="290" y="0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  <a:lnTo>
                    <a:pt x="284" y="6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6" name="Google Shape;16;p36"/>
            <p:cNvSpPr/>
            <p:nvPr/>
          </p:nvSpPr>
          <p:spPr>
            <a:xfrm>
              <a:off x="4700" y="3697"/>
              <a:ext cx="275" cy="623"/>
            </a:xfrm>
            <a:custGeom>
              <a:rect b="b" l="l" r="r" t="t"/>
              <a:pathLst>
                <a:path extrusionOk="0" h="623" w="275">
                  <a:moveTo>
                    <a:pt x="257" y="12"/>
                  </a:moveTo>
                  <a:lnTo>
                    <a:pt x="239" y="6"/>
                  </a:lnTo>
                  <a:lnTo>
                    <a:pt x="203" y="6"/>
                  </a:lnTo>
                  <a:lnTo>
                    <a:pt x="203" y="6"/>
                  </a:lnTo>
                  <a:lnTo>
                    <a:pt x="197" y="6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6" y="0"/>
                  </a:lnTo>
                  <a:lnTo>
                    <a:pt x="160" y="0"/>
                  </a:lnTo>
                  <a:lnTo>
                    <a:pt x="144" y="117"/>
                  </a:lnTo>
                  <a:lnTo>
                    <a:pt x="128" y="185"/>
                  </a:lnTo>
                  <a:lnTo>
                    <a:pt x="58" y="299"/>
                  </a:lnTo>
                  <a:lnTo>
                    <a:pt x="54" y="441"/>
                  </a:lnTo>
                  <a:lnTo>
                    <a:pt x="24" y="523"/>
                  </a:lnTo>
                  <a:lnTo>
                    <a:pt x="0" y="623"/>
                  </a:lnTo>
                  <a:lnTo>
                    <a:pt x="78" y="623"/>
                  </a:lnTo>
                  <a:lnTo>
                    <a:pt x="92" y="555"/>
                  </a:lnTo>
                  <a:lnTo>
                    <a:pt x="134" y="447"/>
                  </a:lnTo>
                  <a:lnTo>
                    <a:pt x="158" y="315"/>
                  </a:lnTo>
                  <a:lnTo>
                    <a:pt x="184" y="257"/>
                  </a:lnTo>
                  <a:lnTo>
                    <a:pt x="216" y="211"/>
                  </a:lnTo>
                  <a:lnTo>
                    <a:pt x="222" y="145"/>
                  </a:lnTo>
                  <a:lnTo>
                    <a:pt x="240" y="111"/>
                  </a:lnTo>
                  <a:lnTo>
                    <a:pt x="262" y="79"/>
                  </a:lnTo>
                  <a:lnTo>
                    <a:pt x="275" y="6"/>
                  </a:lnTo>
                  <a:lnTo>
                    <a:pt x="263" y="12"/>
                  </a:lnTo>
                  <a:lnTo>
                    <a:pt x="257" y="12"/>
                  </a:lnTo>
                  <a:lnTo>
                    <a:pt x="257" y="12"/>
                  </a:lnTo>
                  <a:lnTo>
                    <a:pt x="257" y="12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7" name="Google Shape;17;p36"/>
            <p:cNvSpPr/>
            <p:nvPr/>
          </p:nvSpPr>
          <p:spPr>
            <a:xfrm>
              <a:off x="4522" y="3709"/>
              <a:ext cx="213" cy="611"/>
            </a:xfrm>
            <a:custGeom>
              <a:rect b="b" l="l" r="r" t="t"/>
              <a:pathLst>
                <a:path extrusionOk="0" h="611" w="213">
                  <a:moveTo>
                    <a:pt x="171" y="12"/>
                  </a:moveTo>
                  <a:lnTo>
                    <a:pt x="159" y="24"/>
                  </a:lnTo>
                  <a:lnTo>
                    <a:pt x="153" y="36"/>
                  </a:lnTo>
                  <a:lnTo>
                    <a:pt x="128" y="60"/>
                  </a:lnTo>
                  <a:lnTo>
                    <a:pt x="110" y="83"/>
                  </a:lnTo>
                  <a:lnTo>
                    <a:pt x="86" y="119"/>
                  </a:lnTo>
                  <a:lnTo>
                    <a:pt x="68" y="167"/>
                  </a:lnTo>
                  <a:lnTo>
                    <a:pt x="68" y="221"/>
                  </a:lnTo>
                  <a:lnTo>
                    <a:pt x="68" y="227"/>
                  </a:lnTo>
                  <a:lnTo>
                    <a:pt x="68" y="233"/>
                  </a:lnTo>
                  <a:lnTo>
                    <a:pt x="68" y="239"/>
                  </a:lnTo>
                  <a:lnTo>
                    <a:pt x="68" y="245"/>
                  </a:lnTo>
                  <a:lnTo>
                    <a:pt x="68" y="251"/>
                  </a:lnTo>
                  <a:lnTo>
                    <a:pt x="68" y="251"/>
                  </a:lnTo>
                  <a:lnTo>
                    <a:pt x="68" y="257"/>
                  </a:lnTo>
                  <a:lnTo>
                    <a:pt x="68" y="269"/>
                  </a:lnTo>
                  <a:lnTo>
                    <a:pt x="74" y="287"/>
                  </a:lnTo>
                  <a:lnTo>
                    <a:pt x="80" y="305"/>
                  </a:lnTo>
                  <a:lnTo>
                    <a:pt x="86" y="311"/>
                  </a:lnTo>
                  <a:lnTo>
                    <a:pt x="86" y="311"/>
                  </a:lnTo>
                  <a:lnTo>
                    <a:pt x="92" y="317"/>
                  </a:lnTo>
                  <a:lnTo>
                    <a:pt x="92" y="323"/>
                  </a:lnTo>
                  <a:lnTo>
                    <a:pt x="92" y="323"/>
                  </a:lnTo>
                  <a:lnTo>
                    <a:pt x="24" y="437"/>
                  </a:lnTo>
                  <a:lnTo>
                    <a:pt x="18" y="471"/>
                  </a:lnTo>
                  <a:lnTo>
                    <a:pt x="0" y="547"/>
                  </a:lnTo>
                  <a:lnTo>
                    <a:pt x="50" y="611"/>
                  </a:lnTo>
                  <a:lnTo>
                    <a:pt x="114" y="611"/>
                  </a:lnTo>
                  <a:lnTo>
                    <a:pt x="104" y="555"/>
                  </a:lnTo>
                  <a:lnTo>
                    <a:pt x="120" y="515"/>
                  </a:lnTo>
                  <a:lnTo>
                    <a:pt x="150" y="449"/>
                  </a:lnTo>
                  <a:lnTo>
                    <a:pt x="166" y="377"/>
                  </a:lnTo>
                  <a:lnTo>
                    <a:pt x="156" y="295"/>
                  </a:lnTo>
                  <a:lnTo>
                    <a:pt x="170" y="203"/>
                  </a:lnTo>
                  <a:lnTo>
                    <a:pt x="212" y="95"/>
                  </a:lnTo>
                  <a:lnTo>
                    <a:pt x="213" y="0"/>
                  </a:lnTo>
                  <a:lnTo>
                    <a:pt x="207" y="0"/>
                  </a:lnTo>
                  <a:lnTo>
                    <a:pt x="201" y="0"/>
                  </a:lnTo>
                  <a:lnTo>
                    <a:pt x="195" y="0"/>
                  </a:lnTo>
                  <a:lnTo>
                    <a:pt x="189" y="0"/>
                  </a:lnTo>
                  <a:lnTo>
                    <a:pt x="183" y="6"/>
                  </a:lnTo>
                  <a:lnTo>
                    <a:pt x="177" y="6"/>
                  </a:lnTo>
                  <a:lnTo>
                    <a:pt x="171" y="12"/>
                  </a:lnTo>
                  <a:lnTo>
                    <a:pt x="171" y="12"/>
                  </a:lnTo>
                  <a:lnTo>
                    <a:pt x="171" y="12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8" name="Google Shape;18;p36"/>
            <p:cNvSpPr/>
            <p:nvPr/>
          </p:nvSpPr>
          <p:spPr>
            <a:xfrm>
              <a:off x="4292" y="3936"/>
              <a:ext cx="167" cy="384"/>
            </a:xfrm>
            <a:custGeom>
              <a:rect b="b" l="l" r="r" t="t"/>
              <a:pathLst>
                <a:path extrusionOk="0" h="384" w="167">
                  <a:moveTo>
                    <a:pt x="149" y="60"/>
                  </a:moveTo>
                  <a:lnTo>
                    <a:pt x="119" y="30"/>
                  </a:lnTo>
                  <a:lnTo>
                    <a:pt x="89" y="12"/>
                  </a:lnTo>
                  <a:lnTo>
                    <a:pt x="59" y="0"/>
                  </a:lnTo>
                  <a:lnTo>
                    <a:pt x="54" y="70"/>
                  </a:lnTo>
                  <a:lnTo>
                    <a:pt x="46" y="112"/>
                  </a:lnTo>
                  <a:lnTo>
                    <a:pt x="52" y="168"/>
                  </a:lnTo>
                  <a:lnTo>
                    <a:pt x="24" y="194"/>
                  </a:lnTo>
                  <a:lnTo>
                    <a:pt x="16" y="258"/>
                  </a:lnTo>
                  <a:lnTo>
                    <a:pt x="2" y="300"/>
                  </a:lnTo>
                  <a:lnTo>
                    <a:pt x="0" y="352"/>
                  </a:lnTo>
                  <a:lnTo>
                    <a:pt x="47" y="384"/>
                  </a:lnTo>
                  <a:lnTo>
                    <a:pt x="149" y="384"/>
                  </a:lnTo>
                  <a:lnTo>
                    <a:pt x="134" y="350"/>
                  </a:lnTo>
                  <a:lnTo>
                    <a:pt x="104" y="324"/>
                  </a:lnTo>
                  <a:lnTo>
                    <a:pt x="138" y="274"/>
                  </a:lnTo>
                  <a:lnTo>
                    <a:pt x="122" y="220"/>
                  </a:lnTo>
                  <a:lnTo>
                    <a:pt x="132" y="186"/>
                  </a:lnTo>
                  <a:lnTo>
                    <a:pt x="140" y="154"/>
                  </a:lnTo>
                  <a:lnTo>
                    <a:pt x="167" y="90"/>
                  </a:lnTo>
                  <a:lnTo>
                    <a:pt x="149" y="60"/>
                  </a:lnTo>
                  <a:lnTo>
                    <a:pt x="149" y="60"/>
                  </a:lnTo>
                  <a:lnTo>
                    <a:pt x="149" y="60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19" name="Google Shape;19;p36"/>
            <p:cNvSpPr/>
            <p:nvPr/>
          </p:nvSpPr>
          <p:spPr>
            <a:xfrm>
              <a:off x="4100" y="4020"/>
              <a:ext cx="166" cy="300"/>
            </a:xfrm>
            <a:custGeom>
              <a:rect b="b" l="l" r="r" t="t"/>
              <a:pathLst>
                <a:path extrusionOk="0" h="300" w="166">
                  <a:moveTo>
                    <a:pt x="136" y="12"/>
                  </a:moveTo>
                  <a:lnTo>
                    <a:pt x="100" y="0"/>
                  </a:lnTo>
                  <a:lnTo>
                    <a:pt x="78" y="64"/>
                  </a:lnTo>
                  <a:lnTo>
                    <a:pt x="70" y="126"/>
                  </a:lnTo>
                  <a:lnTo>
                    <a:pt x="46" y="184"/>
                  </a:lnTo>
                  <a:lnTo>
                    <a:pt x="58" y="232"/>
                  </a:lnTo>
                  <a:lnTo>
                    <a:pt x="38" y="268"/>
                  </a:lnTo>
                  <a:lnTo>
                    <a:pt x="0" y="300"/>
                  </a:lnTo>
                  <a:lnTo>
                    <a:pt x="160" y="300"/>
                  </a:lnTo>
                  <a:lnTo>
                    <a:pt x="136" y="272"/>
                  </a:lnTo>
                  <a:lnTo>
                    <a:pt x="98" y="234"/>
                  </a:lnTo>
                  <a:lnTo>
                    <a:pt x="130" y="188"/>
                  </a:lnTo>
                  <a:lnTo>
                    <a:pt x="138" y="134"/>
                  </a:lnTo>
                  <a:lnTo>
                    <a:pt x="144" y="94"/>
                  </a:lnTo>
                  <a:lnTo>
                    <a:pt x="164" y="60"/>
                  </a:lnTo>
                  <a:lnTo>
                    <a:pt x="166" y="0"/>
                  </a:lnTo>
                  <a:lnTo>
                    <a:pt x="136" y="12"/>
                  </a:lnTo>
                  <a:lnTo>
                    <a:pt x="136" y="12"/>
                  </a:lnTo>
                  <a:lnTo>
                    <a:pt x="136" y="12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0" name="Google Shape;20;p36"/>
            <p:cNvSpPr/>
            <p:nvPr/>
          </p:nvSpPr>
          <p:spPr>
            <a:xfrm>
              <a:off x="3910" y="4038"/>
              <a:ext cx="237" cy="282"/>
            </a:xfrm>
            <a:custGeom>
              <a:rect b="b" l="l" r="r" t="t"/>
              <a:pathLst>
                <a:path extrusionOk="0" h="282" w="237">
                  <a:moveTo>
                    <a:pt x="201" y="0"/>
                  </a:moveTo>
                  <a:lnTo>
                    <a:pt x="183" y="0"/>
                  </a:lnTo>
                  <a:lnTo>
                    <a:pt x="158" y="50"/>
                  </a:lnTo>
                  <a:lnTo>
                    <a:pt x="148" y="92"/>
                  </a:lnTo>
                  <a:lnTo>
                    <a:pt x="120" y="144"/>
                  </a:lnTo>
                  <a:lnTo>
                    <a:pt x="82" y="182"/>
                  </a:lnTo>
                  <a:lnTo>
                    <a:pt x="60" y="232"/>
                  </a:lnTo>
                  <a:lnTo>
                    <a:pt x="0" y="282"/>
                  </a:lnTo>
                  <a:lnTo>
                    <a:pt x="128" y="282"/>
                  </a:lnTo>
                  <a:lnTo>
                    <a:pt x="154" y="254"/>
                  </a:lnTo>
                  <a:lnTo>
                    <a:pt x="158" y="196"/>
                  </a:lnTo>
                  <a:lnTo>
                    <a:pt x="188" y="148"/>
                  </a:lnTo>
                  <a:lnTo>
                    <a:pt x="196" y="70"/>
                  </a:lnTo>
                  <a:lnTo>
                    <a:pt x="237" y="0"/>
                  </a:lnTo>
                  <a:lnTo>
                    <a:pt x="201" y="0"/>
                  </a:lnTo>
                  <a:lnTo>
                    <a:pt x="201" y="0"/>
                  </a:lnTo>
                  <a:lnTo>
                    <a:pt x="201" y="0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1" name="Google Shape;21;p36"/>
            <p:cNvSpPr/>
            <p:nvPr/>
          </p:nvSpPr>
          <p:spPr>
            <a:xfrm>
              <a:off x="3674" y="4086"/>
              <a:ext cx="196" cy="234"/>
            </a:xfrm>
            <a:custGeom>
              <a:rect b="b" l="l" r="r" t="t"/>
              <a:pathLst>
                <a:path extrusionOk="0" h="234" w="196">
                  <a:moveTo>
                    <a:pt x="167" y="54"/>
                  </a:moveTo>
                  <a:lnTo>
                    <a:pt x="113" y="24"/>
                  </a:lnTo>
                  <a:lnTo>
                    <a:pt x="83" y="0"/>
                  </a:lnTo>
                  <a:lnTo>
                    <a:pt x="80" y="62"/>
                  </a:lnTo>
                  <a:lnTo>
                    <a:pt x="58" y="100"/>
                  </a:lnTo>
                  <a:lnTo>
                    <a:pt x="54" y="160"/>
                  </a:lnTo>
                  <a:lnTo>
                    <a:pt x="36" y="202"/>
                  </a:lnTo>
                  <a:lnTo>
                    <a:pt x="0" y="234"/>
                  </a:lnTo>
                  <a:lnTo>
                    <a:pt x="146" y="234"/>
                  </a:lnTo>
                  <a:lnTo>
                    <a:pt x="170" y="198"/>
                  </a:lnTo>
                  <a:lnTo>
                    <a:pt x="158" y="138"/>
                  </a:lnTo>
                  <a:lnTo>
                    <a:pt x="196" y="100"/>
                  </a:lnTo>
                  <a:lnTo>
                    <a:pt x="191" y="54"/>
                  </a:lnTo>
                  <a:lnTo>
                    <a:pt x="167" y="54"/>
                  </a:lnTo>
                  <a:lnTo>
                    <a:pt x="167" y="54"/>
                  </a:lnTo>
                  <a:lnTo>
                    <a:pt x="167" y="54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2" name="Google Shape;22;p36"/>
            <p:cNvSpPr/>
            <p:nvPr/>
          </p:nvSpPr>
          <p:spPr>
            <a:xfrm>
              <a:off x="3476" y="4068"/>
              <a:ext cx="190" cy="252"/>
            </a:xfrm>
            <a:custGeom>
              <a:rect b="b" l="l" r="r" t="t"/>
              <a:pathLst>
                <a:path extrusionOk="0" h="252" w="190">
                  <a:moveTo>
                    <a:pt x="190" y="0"/>
                  </a:moveTo>
                  <a:lnTo>
                    <a:pt x="166" y="0"/>
                  </a:lnTo>
                  <a:lnTo>
                    <a:pt x="158" y="38"/>
                  </a:lnTo>
                  <a:lnTo>
                    <a:pt x="138" y="120"/>
                  </a:lnTo>
                  <a:lnTo>
                    <a:pt x="94" y="180"/>
                  </a:lnTo>
                  <a:lnTo>
                    <a:pt x="62" y="234"/>
                  </a:lnTo>
                  <a:lnTo>
                    <a:pt x="0" y="252"/>
                  </a:lnTo>
                  <a:lnTo>
                    <a:pt x="128" y="252"/>
                  </a:lnTo>
                  <a:lnTo>
                    <a:pt x="142" y="188"/>
                  </a:lnTo>
                  <a:lnTo>
                    <a:pt x="186" y="90"/>
                  </a:lnTo>
                  <a:lnTo>
                    <a:pt x="190" y="38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  <a:lnTo>
                    <a:pt x="190" y="0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3" name="Google Shape;23;p36"/>
            <p:cNvSpPr/>
            <p:nvPr/>
          </p:nvSpPr>
          <p:spPr>
            <a:xfrm>
              <a:off x="3170" y="4188"/>
              <a:ext cx="230" cy="132"/>
            </a:xfrm>
            <a:custGeom>
              <a:rect b="b" l="l" r="r" t="t"/>
              <a:pathLst>
                <a:path extrusionOk="0" h="132" w="230">
                  <a:moveTo>
                    <a:pt x="197" y="0"/>
                  </a:moveTo>
                  <a:lnTo>
                    <a:pt x="191" y="0"/>
                  </a:lnTo>
                  <a:lnTo>
                    <a:pt x="185" y="0"/>
                  </a:lnTo>
                  <a:lnTo>
                    <a:pt x="173" y="0"/>
                  </a:lnTo>
                  <a:lnTo>
                    <a:pt x="161" y="0"/>
                  </a:lnTo>
                  <a:lnTo>
                    <a:pt x="155" y="0"/>
                  </a:lnTo>
                  <a:lnTo>
                    <a:pt x="138" y="6"/>
                  </a:lnTo>
                  <a:lnTo>
                    <a:pt x="132" y="6"/>
                  </a:lnTo>
                  <a:lnTo>
                    <a:pt x="35" y="18"/>
                  </a:lnTo>
                  <a:lnTo>
                    <a:pt x="11" y="30"/>
                  </a:lnTo>
                  <a:lnTo>
                    <a:pt x="23" y="54"/>
                  </a:lnTo>
                  <a:lnTo>
                    <a:pt x="0" y="100"/>
                  </a:lnTo>
                  <a:lnTo>
                    <a:pt x="0" y="132"/>
                  </a:lnTo>
                  <a:lnTo>
                    <a:pt x="162" y="132"/>
                  </a:lnTo>
                  <a:lnTo>
                    <a:pt x="204" y="88"/>
                  </a:lnTo>
                  <a:lnTo>
                    <a:pt x="230" y="46"/>
                  </a:lnTo>
                  <a:lnTo>
                    <a:pt x="214" y="24"/>
                  </a:lnTo>
                  <a:lnTo>
                    <a:pt x="215" y="0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7" y="0"/>
                  </a:lnTo>
                  <a:lnTo>
                    <a:pt x="197" y="0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4" name="Google Shape;24;p36"/>
            <p:cNvSpPr/>
            <p:nvPr/>
          </p:nvSpPr>
          <p:spPr>
            <a:xfrm>
              <a:off x="3044" y="4218"/>
              <a:ext cx="89" cy="102"/>
            </a:xfrm>
            <a:custGeom>
              <a:rect b="b" l="l" r="r" t="t"/>
              <a:pathLst>
                <a:path extrusionOk="0" h="102" w="89">
                  <a:moveTo>
                    <a:pt x="71" y="0"/>
                  </a:moveTo>
                  <a:lnTo>
                    <a:pt x="66" y="48"/>
                  </a:lnTo>
                  <a:lnTo>
                    <a:pt x="30" y="72"/>
                  </a:lnTo>
                  <a:lnTo>
                    <a:pt x="0" y="102"/>
                  </a:lnTo>
                  <a:lnTo>
                    <a:pt x="66" y="102"/>
                  </a:lnTo>
                  <a:lnTo>
                    <a:pt x="88" y="56"/>
                  </a:lnTo>
                  <a:lnTo>
                    <a:pt x="89" y="6"/>
                  </a:lnTo>
                  <a:lnTo>
                    <a:pt x="71" y="0"/>
                  </a:lnTo>
                  <a:lnTo>
                    <a:pt x="71" y="0"/>
                  </a:lnTo>
                  <a:lnTo>
                    <a:pt x="71" y="0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  <p:sp>
          <p:nvSpPr>
            <p:cNvPr id="25" name="Google Shape;25;p36"/>
            <p:cNvSpPr/>
            <p:nvPr/>
          </p:nvSpPr>
          <p:spPr>
            <a:xfrm>
              <a:off x="5482" y="3367"/>
              <a:ext cx="278" cy="953"/>
            </a:xfrm>
            <a:custGeom>
              <a:rect b="b" l="l" r="r" t="t"/>
              <a:pathLst>
                <a:path extrusionOk="0" h="953" w="278">
                  <a:moveTo>
                    <a:pt x="278" y="24"/>
                  </a:moveTo>
                  <a:lnTo>
                    <a:pt x="272" y="24"/>
                  </a:lnTo>
                  <a:lnTo>
                    <a:pt x="272" y="18"/>
                  </a:lnTo>
                  <a:lnTo>
                    <a:pt x="266" y="18"/>
                  </a:lnTo>
                  <a:lnTo>
                    <a:pt x="254" y="12"/>
                  </a:lnTo>
                  <a:lnTo>
                    <a:pt x="236" y="6"/>
                  </a:lnTo>
                  <a:lnTo>
                    <a:pt x="212" y="0"/>
                  </a:lnTo>
                  <a:lnTo>
                    <a:pt x="206" y="6"/>
                  </a:lnTo>
                  <a:lnTo>
                    <a:pt x="198" y="129"/>
                  </a:lnTo>
                  <a:lnTo>
                    <a:pt x="184" y="209"/>
                  </a:lnTo>
                  <a:lnTo>
                    <a:pt x="182" y="249"/>
                  </a:lnTo>
                  <a:lnTo>
                    <a:pt x="200" y="339"/>
                  </a:lnTo>
                  <a:lnTo>
                    <a:pt x="186" y="481"/>
                  </a:lnTo>
                  <a:lnTo>
                    <a:pt x="176" y="521"/>
                  </a:lnTo>
                  <a:lnTo>
                    <a:pt x="156" y="601"/>
                  </a:lnTo>
                  <a:lnTo>
                    <a:pt x="172" y="681"/>
                  </a:lnTo>
                  <a:lnTo>
                    <a:pt x="138" y="765"/>
                  </a:lnTo>
                  <a:lnTo>
                    <a:pt x="96" y="847"/>
                  </a:lnTo>
                  <a:lnTo>
                    <a:pt x="50" y="899"/>
                  </a:lnTo>
                  <a:lnTo>
                    <a:pt x="0" y="953"/>
                  </a:lnTo>
                  <a:lnTo>
                    <a:pt x="278" y="953"/>
                  </a:lnTo>
                  <a:lnTo>
                    <a:pt x="278" y="24"/>
                  </a:lnTo>
                  <a:lnTo>
                    <a:pt x="278" y="24"/>
                  </a:lnTo>
                  <a:lnTo>
                    <a:pt x="278" y="24"/>
                  </a:lnTo>
                </a:path>
              </a:pathLst>
            </a:custGeom>
            <a:gradFill>
              <a:gsLst>
                <a:gs pos="0">
                  <a:srgbClr val="008B8B"/>
                </a:gs>
                <a:gs pos="100000">
                  <a:schemeClr val="dk1"/>
                </a:gs>
              </a:gsLst>
              <a:lin ang="2700000" scaled="0"/>
            </a:gra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  <p:sp>
        <p:nvSpPr>
          <p:cNvPr id="26" name="Google Shape;26;p36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36"/>
          <p:cNvSpPr txBox="1"/>
          <p:nvPr>
            <p:ph idx="10" type="dt"/>
          </p:nvPr>
        </p:nvSpPr>
        <p:spPr>
          <a:xfrm>
            <a:off x="457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8" name="Google Shape;28;p3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  <p:sp>
        <p:nvSpPr>
          <p:cNvPr id="29" name="Google Shape;29;p36"/>
          <p:cNvSpPr txBox="1"/>
          <p:nvPr>
            <p:ph idx="12" type="sldNum"/>
          </p:nvPr>
        </p:nvSpPr>
        <p:spPr>
          <a:xfrm>
            <a:off x="6553200" y="6243637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Verdana"/>
              <a:buNone/>
              <a:defRPr b="0" i="0" sz="1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36"/>
          <p:cNvSpPr txBox="1"/>
          <p:nvPr>
            <p:ph idx="1" type="body"/>
          </p:nvPr>
        </p:nvSpPr>
        <p:spPr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7084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hlink"/>
              </a:buClr>
              <a:buSzPts val="2240"/>
              <a:buFont typeface="Noto Sans Symbols"/>
              <a:buChar char="◆"/>
              <a:defRPr b="0" i="0" sz="32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Verdana"/>
              <a:buChar char="–"/>
              <a:defRPr b="0" i="0" sz="2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indent="-33528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lt2"/>
              </a:buClr>
              <a:buSzPts val="1680"/>
              <a:buFont typeface="Noto Sans Symbols"/>
              <a:buChar char="◆"/>
              <a:defRPr b="0" i="0" sz="24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Char char="–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400"/>
              <a:buFont typeface="Noto Sans Symbols"/>
              <a:buChar char="◆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400"/>
              <a:buFont typeface="Noto Sans Symbols"/>
              <a:buChar char="◆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400"/>
              <a:buFont typeface="Noto Sans Symbols"/>
              <a:buChar char="◆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400"/>
              <a:buFont typeface="Noto Sans Symbols"/>
              <a:buChar char="◆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folHlink"/>
              </a:buClr>
              <a:buSzPts val="1400"/>
              <a:buFont typeface="Noto Sans Symbols"/>
              <a:buChar char="◆"/>
              <a:defRPr b="0" i="0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1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6.jpg"/><Relationship Id="rId4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4.png"/><Relationship Id="rId4" Type="http://schemas.openxmlformats.org/officeDocument/2006/relationships/image" Target="../media/image20.png"/><Relationship Id="rId5" Type="http://schemas.openxmlformats.org/officeDocument/2006/relationships/image" Target="../media/image22.png"/><Relationship Id="rId6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6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"/>
          <p:cNvSpPr txBox="1"/>
          <p:nvPr>
            <p:ph type="title"/>
          </p:nvPr>
        </p:nvSpPr>
        <p:spPr>
          <a:xfrm>
            <a:off x="462762" y="2377050"/>
            <a:ext cx="8218500" cy="11574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 Narrow"/>
              <a:buNone/>
            </a:pPr>
            <a:r>
              <a:rPr i="0" lang="en-US" sz="3100" u="none">
                <a:solidFill>
                  <a:schemeClr val="lt2"/>
                </a:solidFill>
                <a:latin typeface="Cambria"/>
                <a:ea typeface="Cambria"/>
                <a:cs typeface="Cambria"/>
                <a:sym typeface="Cambria"/>
              </a:rPr>
              <a:t>Т</a:t>
            </a:r>
            <a:r>
              <a:rPr lang="en-US" sz="3100">
                <a:latin typeface="Cambria"/>
                <a:ea typeface="Cambria"/>
                <a:cs typeface="Cambria"/>
                <a:sym typeface="Cambria"/>
              </a:rPr>
              <a:t>ақырып 5</a:t>
            </a:r>
            <a:r>
              <a:rPr i="0" lang="en-US" sz="3100" u="none">
                <a:solidFill>
                  <a:schemeClr val="lt2"/>
                </a:solidFill>
                <a:latin typeface="Cambria"/>
                <a:ea typeface="Cambria"/>
                <a:cs typeface="Cambria"/>
                <a:sym typeface="Cambria"/>
              </a:rPr>
              <a:t>: </a:t>
            </a:r>
            <a:r>
              <a:rPr lang="en-US" sz="3100">
                <a:latin typeface="Cambria"/>
                <a:ea typeface="Cambria"/>
                <a:cs typeface="Cambria"/>
                <a:sym typeface="Cambria"/>
              </a:rPr>
              <a:t>Жер бедері (рельеф) және оның топографиялық картадағы бейнесі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"/>
          <p:cNvSpPr txBox="1"/>
          <p:nvPr>
            <p:ph type="title"/>
          </p:nvPr>
        </p:nvSpPr>
        <p:spPr>
          <a:xfrm>
            <a:off x="457200" y="277797"/>
            <a:ext cx="8229600" cy="13989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 Narrow"/>
              <a:buNone/>
            </a:pPr>
            <a:r>
              <a:t/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 Narrow"/>
              <a:buNone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Жергілікті жердің ж</a:t>
            </a: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ер бедерінің (рельеф) негізгі пішіндері және олардың топографиялық картадағы бейнесі</a:t>
            </a:r>
            <a:endParaRPr sz="3300">
              <a:latin typeface="Cambria"/>
              <a:ea typeface="Cambria"/>
              <a:cs typeface="Cambria"/>
              <a:sym typeface="Cambria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 Narrow"/>
              <a:buNone/>
            </a:pPr>
            <a:r>
              <a:t/>
            </a:r>
            <a:endParaRPr sz="26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38" name="Google Shape;138;p2"/>
          <p:cNvSpPr txBox="1"/>
          <p:nvPr>
            <p:ph idx="1" type="body"/>
          </p:nvPr>
        </p:nvSpPr>
        <p:spPr>
          <a:xfrm>
            <a:off x="539750" y="1773237"/>
            <a:ext cx="8229600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Р</a:t>
            </a:r>
            <a:r>
              <a:rPr i="1" lang="en-US" sz="2400">
                <a:latin typeface="Cambria"/>
                <a:ea typeface="Cambria"/>
                <a:cs typeface="Cambria"/>
                <a:sym typeface="Cambria"/>
              </a:rPr>
              <a:t>ельеф - жер бетіндегі кедір-бұдырлардың жиынтығы.</a:t>
            </a:r>
            <a:endParaRPr i="1" sz="24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Рельефтің сипаттамасына байланысты жергілікті жерлер келессілерге бөлінеді</a:t>
            </a:r>
            <a:r>
              <a:rPr lang="en-US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400"/>
              <a:buFont typeface="Cambria"/>
              <a:buChar char="-"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Жазық жер - рельефтің әлсіз формалары бар немесе тегіс жерлер.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mbria"/>
              <a:buChar char="-"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Төбешікті - салыстырмалы түрде кішігірім биіктіктер мен төмендеулердің ауысуымен сипатталады.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-3810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Cambria"/>
              <a:buChar char="-"/>
            </a:pPr>
            <a:r>
              <a:rPr lang="en-US" sz="2400">
                <a:latin typeface="Cambria"/>
                <a:ea typeface="Cambria"/>
                <a:cs typeface="Cambria"/>
                <a:sym typeface="Cambria"/>
              </a:rPr>
              <a:t>Таулы - бұл теңіз деңгейінен 500 метрден асатын, аңғарлармен бөлінген биіктіктердің ауысуы.</a:t>
            </a:r>
            <a:endParaRPr sz="2400">
              <a:latin typeface="Cambria"/>
              <a:ea typeface="Cambria"/>
              <a:cs typeface="Cambria"/>
              <a:sym typeface="Cambria"/>
            </a:endParaRPr>
          </a:p>
          <a:p>
            <a:pPr indent="-21844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sz="24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3"/>
          <p:cNvSpPr txBox="1"/>
          <p:nvPr>
            <p:ph type="title"/>
          </p:nvPr>
        </p:nvSpPr>
        <p:spPr>
          <a:xfrm>
            <a:off x="468312" y="333375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 Narrow"/>
              <a:buNone/>
            </a:pPr>
            <a:r>
              <a:rPr lang="en-US" sz="3500">
                <a:latin typeface="Cambria"/>
                <a:ea typeface="Cambria"/>
                <a:cs typeface="Cambria"/>
                <a:sym typeface="Cambria"/>
              </a:rPr>
              <a:t>Жергілікті жердің негізгі пішіндері</a:t>
            </a:r>
            <a:endParaRPr sz="3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45" name="Google Shape;145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2275" y="1344400"/>
            <a:ext cx="7779450" cy="4667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"/>
          <p:cNvSpPr txBox="1"/>
          <p:nvPr>
            <p:ph idx="1" type="body"/>
          </p:nvPr>
        </p:nvSpPr>
        <p:spPr>
          <a:xfrm>
            <a:off x="390450" y="817072"/>
            <a:ext cx="8363100" cy="49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i="1" lang="en-US" sz="2900">
                <a:latin typeface="Cambria"/>
                <a:ea typeface="Cambria"/>
                <a:cs typeface="Cambria"/>
                <a:sym typeface="Cambria"/>
              </a:rPr>
              <a:t>Тау (төбе)</a:t>
            </a: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 - айналадағы рельефтің үстінен көтерілген күмбезді немесе конус тәрізді, шыңы ең биік нүктесі бар объект.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Таудың бүйір беттері </a:t>
            </a:r>
            <a:r>
              <a:rPr i="1" lang="en-US" sz="2900">
                <a:latin typeface="Cambria"/>
                <a:ea typeface="Cambria"/>
                <a:cs typeface="Cambria"/>
                <a:sym typeface="Cambria"/>
              </a:rPr>
              <a:t>беткейлер</a:t>
            </a: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Таудың шыңдалған жоғарғы бөлігі шың, ал жазық бөлігі </a:t>
            </a:r>
            <a:r>
              <a:rPr i="1" lang="en-US" sz="2900">
                <a:latin typeface="Cambria"/>
                <a:ea typeface="Cambria"/>
                <a:cs typeface="Cambria"/>
                <a:sym typeface="Cambria"/>
              </a:rPr>
              <a:t>үстірт</a:t>
            </a: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 деп аталады. 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Кейде таудың баурайында кемерлер немесе террасалар түрінде алаңдар болады.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51" name="Google Shape;151;p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63937" y="4797425"/>
            <a:ext cx="2192337" cy="158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эверест" id="157" name="Google Shape;157;p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0112" y="692150"/>
            <a:ext cx="7620000" cy="507682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"/>
          <p:cNvSpPr txBox="1"/>
          <p:nvPr/>
        </p:nvSpPr>
        <p:spPr>
          <a:xfrm>
            <a:off x="2843212" y="6021387"/>
            <a:ext cx="4249737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59" name="Google Shape;159;p5"/>
          <p:cNvSpPr txBox="1"/>
          <p:nvPr/>
        </p:nvSpPr>
        <p:spPr>
          <a:xfrm>
            <a:off x="1763712" y="6092825"/>
            <a:ext cx="5543550" cy="366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Verdana"/>
              <a:buNone/>
            </a:pPr>
            <a:r>
              <a:rPr lang="en-US" sz="1800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Тау</a:t>
            </a:r>
            <a:r>
              <a:rPr b="0" i="0" lang="en-US" sz="18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 (Эверест тауы)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 txBox="1"/>
          <p:nvPr>
            <p:ph idx="1" type="body"/>
          </p:nvPr>
        </p:nvSpPr>
        <p:spPr>
          <a:xfrm>
            <a:off x="468300" y="476250"/>
            <a:ext cx="8496300" cy="54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i="1"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i="1" lang="en-US" sz="2900">
                <a:latin typeface="Cambria"/>
                <a:ea typeface="Cambria"/>
                <a:cs typeface="Cambria"/>
                <a:sym typeface="Cambria"/>
              </a:rPr>
              <a:t>Қазаншұңқыр</a:t>
            </a: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 - конустық немесе шыныаяқ тәрізді тереңдіктер.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Қазаншұңқырдың ең төменгі нүктесі </a:t>
            </a:r>
            <a:r>
              <a:rPr i="1" lang="en-US" sz="2900">
                <a:latin typeface="Cambria"/>
                <a:ea typeface="Cambria"/>
                <a:cs typeface="Cambria"/>
                <a:sym typeface="Cambria"/>
              </a:rPr>
              <a:t>түбі</a:t>
            </a: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 деп аталады.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Қазаншұңқырдың бүйір беттерін </a:t>
            </a:r>
            <a:r>
              <a:rPr i="1" lang="en-US" sz="2900">
                <a:latin typeface="Cambria"/>
                <a:ea typeface="Cambria"/>
                <a:cs typeface="Cambria"/>
                <a:sym typeface="Cambria"/>
              </a:rPr>
              <a:t>беткей</a:t>
            </a: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 деп атайды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котловинные озера" id="169" name="Google Shape;169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14500" y="346075"/>
            <a:ext cx="5715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8"/>
          <p:cNvSpPr txBox="1"/>
          <p:nvPr/>
        </p:nvSpPr>
        <p:spPr>
          <a:xfrm>
            <a:off x="1403350" y="6165850"/>
            <a:ext cx="6480175" cy="519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 Narrow"/>
              <a:buNone/>
            </a:pPr>
            <a:r>
              <a:rPr lang="en-US" sz="28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Қазаншұңқырлы көлдер</a:t>
            </a:r>
            <a:endParaRPr i="0" sz="1400" u="none" cap="none" strike="noStrike">
              <a:solidFill>
                <a:srgbClr val="000000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9"/>
          <p:cNvSpPr txBox="1"/>
          <p:nvPr>
            <p:ph idx="1" type="body"/>
          </p:nvPr>
        </p:nvSpPr>
        <p:spPr>
          <a:xfrm>
            <a:off x="377662" y="1356462"/>
            <a:ext cx="8229600" cy="345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i="1" lang="en-US" sz="2800">
                <a:latin typeface="Cambria"/>
                <a:ea typeface="Cambria"/>
                <a:cs typeface="Cambria"/>
                <a:sym typeface="Cambria"/>
              </a:rPr>
              <a:t>Жота</a:t>
            </a: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 - екі беткейден пайда болған созылған немесе біртіндеп бір бағытта төмендейтін төбе.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Ең биік нүктелерден өтетін жотаның бойындағы сызық су айрығы деп аталады, ал бүйір беттері көлбеу деп аталады.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8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176" name="Google Shape;176;p9"/>
          <p:cNvPicPr preferRelativeResize="0"/>
          <p:nvPr/>
        </p:nvPicPr>
        <p:blipFill rotWithShape="1">
          <a:blip r:embed="rId3">
            <a:alphaModFix/>
          </a:blip>
          <a:srcRect b="0" l="0" r="66281" t="0"/>
          <a:stretch/>
        </p:blipFill>
        <p:spPr>
          <a:xfrm>
            <a:off x="2810337" y="4466287"/>
            <a:ext cx="3240088" cy="1873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1"/>
          <p:cNvSpPr txBox="1"/>
          <p:nvPr>
            <p:ph idx="1" type="body"/>
          </p:nvPr>
        </p:nvSpPr>
        <p:spPr>
          <a:xfrm>
            <a:off x="457200" y="2252135"/>
            <a:ext cx="8229600" cy="78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rPr i="1" lang="en-US" sz="2800">
                <a:latin typeface="Cambria"/>
                <a:ea typeface="Cambria"/>
                <a:cs typeface="Cambria"/>
                <a:sym typeface="Cambria"/>
              </a:rPr>
              <a:t>Аңғар</a:t>
            </a: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 - су айрығымен бөлініп тұрған жоталар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основный формы в горизонталях" id="186" name="Google Shape;186;p1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620712"/>
            <a:ext cx="7775700" cy="585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13"/>
          <p:cNvSpPr txBox="1"/>
          <p:nvPr>
            <p:ph type="title"/>
          </p:nvPr>
        </p:nvSpPr>
        <p:spPr>
          <a:xfrm>
            <a:off x="457200" y="277812"/>
            <a:ext cx="8229600" cy="11397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 Narrow"/>
              <a:buNone/>
            </a:pP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Жер бедерін планда бірнеше әдіспен көрсетуге болады</a:t>
            </a:r>
            <a:r>
              <a:rPr i="0" lang="en-US" sz="3000" u="none">
                <a:solidFill>
                  <a:schemeClr val="lt2"/>
                </a:solidFill>
                <a:latin typeface="Cambria"/>
                <a:ea typeface="Cambria"/>
                <a:cs typeface="Cambria"/>
                <a:sym typeface="Cambria"/>
              </a:rPr>
              <a:t>:</a:t>
            </a:r>
            <a:endParaRPr sz="38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193" name="Google Shape;193;p13"/>
          <p:cNvSpPr txBox="1"/>
          <p:nvPr>
            <p:ph idx="1" type="body"/>
          </p:nvPr>
        </p:nvSpPr>
        <p:spPr>
          <a:xfrm>
            <a:off x="457200" y="1892157"/>
            <a:ext cx="8436000" cy="17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mbria"/>
              <a:buChar char="-"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Мінездемелік нүктелердің биіктіктерін жазу арқылы</a:t>
            </a:r>
            <a:r>
              <a:rPr i="0" lang="en-US" sz="25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mbria"/>
              <a:buChar char="-"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Штрихтау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mbria"/>
              <a:buChar char="-"/>
            </a:pP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Түрлі түстер арқылы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  <a:p>
            <a:pPr indent="-3873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500"/>
              <a:buFont typeface="Cambria"/>
              <a:buChar char="-"/>
            </a:pPr>
            <a:r>
              <a:rPr i="0" lang="en-US" sz="25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Горизонтал</a:t>
            </a: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ьдар арқылы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топографический план" id="198" name="Google Shape;198;p1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7200" y="769937"/>
            <a:ext cx="8229600" cy="4867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14"/>
          <p:cNvSpPr txBox="1"/>
          <p:nvPr/>
        </p:nvSpPr>
        <p:spPr>
          <a:xfrm>
            <a:off x="906350" y="5755300"/>
            <a:ext cx="76434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Мінездемелік нүктелердің биіктіктерін жазу арқылы жер бедерін бейнелеу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вулкан-горизонтали" id="204" name="Google Shape;204;p15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4050" y="90650"/>
            <a:ext cx="5988000" cy="58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" name="Google Shape;205;p15"/>
          <p:cNvSpPr txBox="1"/>
          <p:nvPr/>
        </p:nvSpPr>
        <p:spPr>
          <a:xfrm>
            <a:off x="1140500" y="6132950"/>
            <a:ext cx="71751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Горизонтальдар </a:t>
            </a: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арқылы жер бедерін бейнелеу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вулкан-штриховка" id="210" name="Google Shape;210;p16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1268412"/>
            <a:ext cx="8021637" cy="4305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6"/>
          <p:cNvSpPr txBox="1"/>
          <p:nvPr/>
        </p:nvSpPr>
        <p:spPr>
          <a:xfrm>
            <a:off x="906350" y="5755300"/>
            <a:ext cx="76434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Штрихтау </a:t>
            </a: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арқылы жер бедерін бейнелеу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горизонтали-по ступеням" id="216" name="Google Shape;216;p17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1125537"/>
            <a:ext cx="8018462" cy="457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17"/>
          <p:cNvSpPr txBox="1"/>
          <p:nvPr/>
        </p:nvSpPr>
        <p:spPr>
          <a:xfrm>
            <a:off x="943175" y="6090275"/>
            <a:ext cx="7643400" cy="5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Түстер</a:t>
            </a:r>
            <a:r>
              <a:rPr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 арқылы жер бедерін бейнелеу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8"/>
          <p:cNvSpPr txBox="1"/>
          <p:nvPr>
            <p:ph type="title"/>
          </p:nvPr>
        </p:nvSpPr>
        <p:spPr>
          <a:xfrm>
            <a:off x="468312" y="260350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 Narrow"/>
              <a:buNone/>
            </a:pPr>
            <a:r>
              <a:rPr lang="en-US" sz="3800">
                <a:latin typeface="Cambria"/>
                <a:ea typeface="Cambria"/>
                <a:cs typeface="Cambria"/>
                <a:sym typeface="Cambria"/>
              </a:rPr>
              <a:t>Горизонтальдар әдісі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23" name="Google Shape;223;p18"/>
          <p:cNvSpPr txBox="1"/>
          <p:nvPr>
            <p:ph idx="1" type="body"/>
          </p:nvPr>
        </p:nvSpPr>
        <p:spPr>
          <a:xfrm>
            <a:off x="457200" y="5084762"/>
            <a:ext cx="7786687" cy="1046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i="0" lang="en-US" sz="28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Горизонталь – </a:t>
            </a: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биіктіктері бірдей нүктелерді қосатын сызық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рельеф на планах" id="224" name="Google Shape;224;p1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19250" y="1268412"/>
            <a:ext cx="5632450" cy="343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9"/>
          <p:cNvSpPr txBox="1"/>
          <p:nvPr>
            <p:ph type="title"/>
          </p:nvPr>
        </p:nvSpPr>
        <p:spPr>
          <a:xfrm>
            <a:off x="468312" y="260350"/>
            <a:ext cx="8229600" cy="7969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 Narrow"/>
              <a:buNone/>
            </a:pPr>
            <a:r>
              <a:rPr lang="en-US">
                <a:latin typeface="Arial Narrow"/>
                <a:ea typeface="Arial Narrow"/>
                <a:cs typeface="Arial Narrow"/>
                <a:sym typeface="Arial Narrow"/>
              </a:rPr>
              <a:t>Горизонтальдар сипаттамасы</a:t>
            </a:r>
            <a:endParaRPr/>
          </a:p>
        </p:txBody>
      </p:sp>
      <p:sp>
        <p:nvSpPr>
          <p:cNvPr id="230" name="Google Shape;230;p19"/>
          <p:cNvSpPr txBox="1"/>
          <p:nvPr>
            <p:ph idx="1" type="body"/>
          </p:nvPr>
        </p:nvSpPr>
        <p:spPr>
          <a:xfrm>
            <a:off x="457200" y="1341437"/>
            <a:ext cx="4691062" cy="47894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900">
                <a:latin typeface="Cambria"/>
                <a:ea typeface="Cambria"/>
                <a:cs typeface="Cambria"/>
                <a:sym typeface="Cambria"/>
              </a:rPr>
              <a:t>Барлық горизонтальдар тұйық сызықтар болып табылады (олар картаның бір парағында тұйықталмауы мүмкін).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None/>
            </a:pPr>
            <a:r>
              <a:rPr lang="en-US" sz="2800">
                <a:latin typeface="Cambria"/>
                <a:ea typeface="Cambria"/>
                <a:cs typeface="Cambria"/>
                <a:sym typeface="Cambria"/>
              </a:rPr>
              <a:t>Горизонтальдар еш жерде қиылыспайды,ерекшелік- жартас.</a:t>
            </a:r>
            <a:endParaRPr sz="28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200660" lvl="0" marL="34290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2240"/>
              <a:buNone/>
            </a:pPr>
            <a:r>
              <a:t/>
            </a:r>
            <a:endParaRPr i="0" sz="29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31" name="Google Shape;23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4162" y="1268412"/>
            <a:ext cx="3603625" cy="2047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80062" y="3500437"/>
            <a:ext cx="3267075" cy="312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0"/>
          <p:cNvSpPr txBox="1"/>
          <p:nvPr>
            <p:ph type="title"/>
          </p:nvPr>
        </p:nvSpPr>
        <p:spPr>
          <a:xfrm>
            <a:off x="468300" y="234237"/>
            <a:ext cx="8229600" cy="8637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 Narrow"/>
              <a:buNone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Горизонтальдар қасиеттері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39" name="Google Shape;239;p20"/>
          <p:cNvSpPr txBox="1"/>
          <p:nvPr>
            <p:ph idx="1" type="body"/>
          </p:nvPr>
        </p:nvSpPr>
        <p:spPr>
          <a:xfrm>
            <a:off x="468312" y="1341437"/>
            <a:ext cx="8064500" cy="18002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i="0" lang="en-US" sz="25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Рельефтің көлбеуі неғұрлым үлкен болса, горизонтальдар бір-біріне жақын болады, көлбеу неғұрлым аз болса, горизонтальдар арасындағы қашықтық соғұрлым үлкен болады.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40" name="Google Shape;240;p20"/>
          <p:cNvPicPr preferRelativeResize="0"/>
          <p:nvPr/>
        </p:nvPicPr>
        <p:blipFill rotWithShape="1">
          <a:blip r:embed="rId3">
            <a:alphaModFix/>
          </a:blip>
          <a:srcRect b="0" l="0" r="38830" t="0"/>
          <a:stretch/>
        </p:blipFill>
        <p:spPr>
          <a:xfrm>
            <a:off x="2843212" y="3644900"/>
            <a:ext cx="4081462" cy="28114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1"/>
          <p:cNvSpPr txBox="1"/>
          <p:nvPr>
            <p:ph type="title"/>
          </p:nvPr>
        </p:nvSpPr>
        <p:spPr>
          <a:xfrm>
            <a:off x="468312" y="188912"/>
            <a:ext cx="8229600" cy="1012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 Narrow"/>
              <a:buNone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Горизонтальдар қасиеттері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46" name="Google Shape;246;p21"/>
          <p:cNvSpPr txBox="1"/>
          <p:nvPr>
            <p:ph idx="1" type="body"/>
          </p:nvPr>
        </p:nvSpPr>
        <p:spPr>
          <a:xfrm>
            <a:off x="457200" y="1700212"/>
            <a:ext cx="8218487" cy="4537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200">
                <a:latin typeface="Cambria"/>
                <a:ea typeface="Cambria"/>
                <a:cs typeface="Cambria"/>
                <a:sym typeface="Cambria"/>
              </a:rPr>
              <a:t>Егер жоспарда немесе картада көршілес горизонтальдар бір-бірінен 2 см-ден көп болса, онда рельефті осы жерде бейнелеген кезде жартылай контурлар енгізіледі, олар қабылданған қиманың биіктігінің жартысынан кейін жүзеге асырылады. Ұзын сызықпен бейнеленген және үзілген. 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None/>
            </a:pPr>
            <a:r>
              <a:rPr lang="en-US" sz="2200">
                <a:latin typeface="Cambria"/>
                <a:ea typeface="Cambria"/>
                <a:cs typeface="Cambria"/>
                <a:sym typeface="Cambria"/>
              </a:rPr>
              <a:t>Жоспарлар мен карталардағы горизонтальдар табиғи рельефі бар жерлерде ғана жүзеге асырылады. Жасанды құрылыстармен қиылысқан жерлерде немесе тік құлау учаскелерінде (жыралар, шатқалдар, жартастар) горизонталь  үзіледі.</a:t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sz="2200">
              <a:latin typeface="Cambria"/>
              <a:ea typeface="Cambria"/>
              <a:cs typeface="Cambria"/>
              <a:sym typeface="Cambria"/>
            </a:endParaRPr>
          </a:p>
          <a:p>
            <a:pPr indent="-218440" lvl="0" marL="34290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1960"/>
              <a:buNone/>
            </a:pPr>
            <a:r>
              <a:t/>
            </a:r>
            <a:endParaRPr i="0" sz="22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22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76375" y="476250"/>
            <a:ext cx="6370637" cy="5937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3"/>
          <p:cNvSpPr txBox="1"/>
          <p:nvPr>
            <p:ph type="title"/>
          </p:nvPr>
        </p:nvSpPr>
        <p:spPr>
          <a:xfrm>
            <a:off x="468312" y="260350"/>
            <a:ext cx="8229600" cy="7969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 Narrow"/>
              <a:buNone/>
            </a:pPr>
            <a:r>
              <a:rPr lang="en-US">
                <a:latin typeface="Cambria"/>
                <a:ea typeface="Cambria"/>
                <a:cs typeface="Cambria"/>
                <a:sym typeface="Cambria"/>
              </a:rPr>
              <a:t>Горизонтальдар қасиеттері</a:t>
            </a:r>
            <a:endParaRPr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257" name="Google Shape;257;p23"/>
          <p:cNvSpPr txBox="1"/>
          <p:nvPr>
            <p:ph idx="1" type="body"/>
          </p:nvPr>
        </p:nvSpPr>
        <p:spPr>
          <a:xfrm>
            <a:off x="457200" y="1125537"/>
            <a:ext cx="8229600" cy="5005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Рельефті оқуға ыңғайлы болу үшін кейбір горизонтальдар 3-4 горизонталь  сайын (рельефтің қимасы 2,5 болғанда) немесе 4-5 сайын (2 немесе 1 метр қимада) қалыңдатылады.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None/>
            </a:pPr>
            <a:r>
              <a:rPr lang="en-US" sz="2000">
                <a:latin typeface="Cambria"/>
                <a:ea typeface="Cambria"/>
                <a:cs typeface="Cambria"/>
                <a:sym typeface="Cambria"/>
              </a:rPr>
              <a:t>Қалыңдатылған горизонтальдарға горизонталь биіктігі жазылады және цифрлардың негізі рельефтің төмендеу жағына қойылады. Көлденең белгілер әрдайым рельеф қимасының биіктігіне көбейтіледі.</a:t>
            </a:r>
            <a:endParaRPr sz="20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just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sz="20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58" name="Google Shape;258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58887" y="3789362"/>
            <a:ext cx="6667500" cy="254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4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Arial"/>
              <a:buNone/>
            </a:pPr>
            <a:r>
              <a:rPr lang="en-US" sz="4200">
                <a:latin typeface="Cambria"/>
                <a:ea typeface="Cambria"/>
                <a:cs typeface="Cambria"/>
                <a:sym typeface="Cambria"/>
              </a:rPr>
              <a:t>Беткей еңістігі мен  бағыты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64" name="Google Shape;264;p24"/>
          <p:cNvSpPr txBox="1"/>
          <p:nvPr>
            <p:ph idx="1" type="body"/>
          </p:nvPr>
        </p:nvSpPr>
        <p:spPr>
          <a:xfrm>
            <a:off x="457200" y="1600200"/>
            <a:ext cx="4475162" cy="453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80"/>
              <a:buNone/>
            </a:pPr>
            <a:r>
              <a:rPr b="1"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b="1" lang="en-US" sz="2100">
                <a:latin typeface="Cambria"/>
                <a:ea typeface="Cambria"/>
                <a:cs typeface="Cambria"/>
                <a:sym typeface="Cambria"/>
              </a:rPr>
              <a:t>Беткейдің көлбеуі (ν) - бұл нүктеде көлбеу бағыт пен көлденең жазықтықпен түзілетін бұрыш.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-34290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rPr b="1" i="0" lang="en-US" sz="2100" u="none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b="1" lang="en-US" sz="2100">
                <a:latin typeface="Cambria"/>
                <a:ea typeface="Cambria"/>
                <a:cs typeface="Cambria"/>
                <a:sym typeface="Cambria"/>
              </a:rPr>
              <a:t>Табан (а) - Берілген бағыт бойынша екі қатар горизонталь арасындағы картадағы қашықтық.</a:t>
            </a:r>
            <a:endParaRPr sz="2900">
              <a:latin typeface="Cambria"/>
              <a:ea typeface="Cambria"/>
              <a:cs typeface="Cambria"/>
              <a:sym typeface="Cambria"/>
            </a:endParaRPr>
          </a:p>
          <a:p>
            <a:pPr indent="-236220" lvl="0" marL="34290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1680"/>
              <a:buNone/>
            </a:pPr>
            <a:r>
              <a:t/>
            </a:r>
            <a:endParaRPr i="0" sz="2100" u="non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крутизна ската" id="265" name="Google Shape;265;p24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219700" y="1916112"/>
            <a:ext cx="3471862" cy="3700462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24"/>
          <p:cNvSpPr txBox="1"/>
          <p:nvPr/>
        </p:nvSpPr>
        <p:spPr>
          <a:xfrm>
            <a:off x="0" y="32337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7" name="Google Shape;267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763712" y="3213100"/>
            <a:ext cx="1812925" cy="9350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7"/>
          <p:cNvSpPr txBox="1"/>
          <p:nvPr>
            <p:ph type="title"/>
          </p:nvPr>
        </p:nvSpPr>
        <p:spPr>
          <a:xfrm>
            <a:off x="468312" y="188912"/>
            <a:ext cx="8229600" cy="1012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</a:pPr>
            <a:r>
              <a:rPr lang="en-US" sz="4000">
                <a:latin typeface="Cambria"/>
                <a:ea typeface="Cambria"/>
                <a:cs typeface="Cambria"/>
                <a:sym typeface="Cambria"/>
              </a:rPr>
              <a:t>Сызық еңісі</a:t>
            </a:r>
            <a:endParaRPr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3" name="Google Shape;273;p27"/>
          <p:cNvSpPr txBox="1"/>
          <p:nvPr>
            <p:ph idx="1" type="body"/>
          </p:nvPr>
        </p:nvSpPr>
        <p:spPr>
          <a:xfrm>
            <a:off x="457200" y="1268412"/>
            <a:ext cx="8229600" cy="4862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i="0" lang="en-US" sz="25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	</a:t>
            </a:r>
            <a:r>
              <a:rPr lang="en-US" sz="2500">
                <a:latin typeface="Cambria"/>
                <a:ea typeface="Cambria"/>
                <a:cs typeface="Cambria"/>
                <a:sym typeface="Cambria"/>
              </a:rPr>
              <a:t>Сызықтың еңісі-берілген нүктедегі жер сызығының көлденең жазықтыққа көлбеу бұрышының тангенсі.</a:t>
            </a:r>
            <a:endParaRPr sz="25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74" name="Google Shape;274;p27"/>
          <p:cNvSpPr txBox="1"/>
          <p:nvPr/>
        </p:nvSpPr>
        <p:spPr>
          <a:xfrm>
            <a:off x="0" y="3233737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75" name="Google Shape;27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92500" y="2492375"/>
            <a:ext cx="2017712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27"/>
          <p:cNvSpPr txBox="1"/>
          <p:nvPr/>
        </p:nvSpPr>
        <p:spPr>
          <a:xfrm>
            <a:off x="611187" y="3716337"/>
            <a:ext cx="8137525" cy="2165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Көлбеу көрсетіледі: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25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mbria"/>
              <a:buChar char="•"/>
            </a:pPr>
            <a:r>
              <a:rPr lang="en-US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мыңдық үлеспен;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25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mbria"/>
              <a:buChar char="•"/>
            </a:pPr>
            <a:r>
              <a:rPr lang="en-US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пайызбен (латынша Pro cento-c жүздеген, 100%=1);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2540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mbria"/>
              <a:buChar char="•"/>
            </a:pPr>
            <a:r>
              <a:rPr lang="en-US" sz="2400">
                <a:solidFill>
                  <a:schemeClr val="lt1"/>
                </a:solidFill>
                <a:latin typeface="Cambria"/>
                <a:ea typeface="Cambria"/>
                <a:cs typeface="Cambria"/>
                <a:sym typeface="Cambria"/>
              </a:rPr>
              <a:t>промилледе (Pro mille мың 1/10 пайызға);</a:t>
            </a:r>
            <a:endParaRPr sz="2400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i="0" sz="2400" u="none" cap="none" strike="noStrike">
              <a:solidFill>
                <a:schemeClr val="lt1"/>
              </a:solidFill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77" name="Google Shape;277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49375" y="5516562"/>
            <a:ext cx="6088062" cy="1085850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27"/>
          <p:cNvSpPr txBox="1"/>
          <p:nvPr/>
        </p:nvSpPr>
        <p:spPr>
          <a:xfrm>
            <a:off x="7380287" y="5876925"/>
            <a:ext cx="792162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Verdana"/>
              <a:buNone/>
            </a:pPr>
            <a:r>
              <a:rPr b="0" i="0" lang="en-US" sz="2000" u="none" cap="none" strike="noStrik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8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 Narrow"/>
              <a:buNone/>
            </a:pPr>
            <a:r>
              <a:rPr lang="en-US" sz="3700">
                <a:latin typeface="Cambria"/>
                <a:ea typeface="Cambria"/>
                <a:cs typeface="Cambria"/>
                <a:sym typeface="Cambria"/>
              </a:rPr>
              <a:t>Қима биіктігін таңдау кестесі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sp>
        <p:nvSpPr>
          <p:cNvPr id="285" name="Google Shape;285;p28"/>
          <p:cNvSpPr txBox="1"/>
          <p:nvPr/>
        </p:nvSpPr>
        <p:spPr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6" name="Google Shape;286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1900" y="1341437"/>
            <a:ext cx="3686175" cy="6064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87" name="Google Shape;287;p28"/>
          <p:cNvGraphicFramePr/>
          <p:nvPr/>
        </p:nvGraphicFramePr>
        <p:xfrm>
          <a:off x="457200" y="2325687"/>
          <a:ext cx="3000000" cy="3000000"/>
        </p:xfrm>
        <a:graphic>
          <a:graphicData uri="http://schemas.openxmlformats.org/drawingml/2006/table">
            <a:tbl>
              <a:tblPr>
                <a:noFill/>
                <a:tableStyleId>{43A88EE1-D28E-4916-92D2-0EBE2DEABA66}</a:tableStyleId>
              </a:tblPr>
              <a:tblGrid>
                <a:gridCol w="3898900"/>
                <a:gridCol w="4330700"/>
              </a:tblGrid>
              <a:tr h="8223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400"/>
                        <a:buFont typeface="Arial Narrow"/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Түсіріс масштабы</a:t>
                      </a:r>
                      <a:endParaRPr sz="1400" u="none" cap="none" strike="noStrik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400"/>
                        <a:buFont typeface="Arial Narrow"/>
                        <a:buNone/>
                      </a:pPr>
                      <a:r>
                        <a:rPr lang="en-US" sz="2400">
                          <a:solidFill>
                            <a:schemeClr val="lt1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Рельефтің қима биіктігі</a:t>
                      </a:r>
                      <a:endParaRPr sz="1400" u="none" cap="none" strike="noStrike"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1:100 000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20 м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72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1:50 000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10 м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1:25 000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5 м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88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1:10 000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2,5 м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556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1:5 000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 м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191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1:500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ts val="2800"/>
                        <a:buFont typeface="Verdana"/>
                        <a:buNone/>
                      </a:pPr>
                      <a:r>
                        <a:rPr b="0" i="0" lang="en-US" sz="2800" u="none" cap="none" strike="noStrike">
                          <a:solidFill>
                            <a:schemeClr val="lt1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0,5 м</a:t>
                      </a:r>
                      <a:endParaRPr sz="1400" u="none" cap="none" strike="noStrike"/>
                    </a:p>
                  </a:txBody>
                  <a:tcPr marT="45725" marB="45725" marR="91450" marL="91450" anchor="ctr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9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Arial"/>
              <a:buNone/>
            </a:pPr>
            <a:r>
              <a:rPr lang="en-US" sz="3700">
                <a:latin typeface="Cambria"/>
                <a:ea typeface="Cambria"/>
                <a:cs typeface="Cambria"/>
                <a:sym typeface="Cambria"/>
              </a:rPr>
              <a:t>Рельефті бейнелейтін шартты белгілер</a:t>
            </a:r>
            <a:endParaRPr sz="41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id="293" name="Google Shape;293;p29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5650" y="1844675"/>
            <a:ext cx="3613150" cy="102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>
            <p:ph idx="2" type="body"/>
          </p:nvPr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80062" y="1484312"/>
            <a:ext cx="2724150" cy="2066925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/>
        </p:nvSpPr>
        <p:spPr>
          <a:xfrm>
            <a:off x="1669131" y="3300425"/>
            <a:ext cx="1786200" cy="39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</a:pPr>
            <a:r>
              <a:rPr lang="en-US" sz="2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Аспалы беткей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6" name="Google Shape;296;p29"/>
          <p:cNvPicPr preferRelativeResize="0"/>
          <p:nvPr>
            <p:ph idx="3" type="body"/>
          </p:nvPr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95287" y="4292600"/>
            <a:ext cx="4048125" cy="1652587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9"/>
          <p:cNvSpPr txBox="1"/>
          <p:nvPr/>
        </p:nvSpPr>
        <p:spPr>
          <a:xfrm>
            <a:off x="1187450" y="6165850"/>
            <a:ext cx="33845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</a:pPr>
            <a:r>
              <a:rPr lang="en-US" sz="2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Тасты жыралар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8" name="Google Shape;298;p29"/>
          <p:cNvPicPr preferRelativeResize="0"/>
          <p:nvPr>
            <p:ph idx="4" type="body"/>
          </p:nvPr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148262" y="4508500"/>
            <a:ext cx="3641725" cy="1028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 txBox="1"/>
          <p:nvPr/>
        </p:nvSpPr>
        <p:spPr>
          <a:xfrm>
            <a:off x="6084887" y="5661025"/>
            <a:ext cx="23050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</a:pPr>
            <a:r>
              <a:rPr lang="en-US" sz="2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Топырақты жыралар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29"/>
          <p:cNvSpPr txBox="1"/>
          <p:nvPr/>
        </p:nvSpPr>
        <p:spPr>
          <a:xfrm>
            <a:off x="5795962" y="3860800"/>
            <a:ext cx="2305050" cy="39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 Narrow"/>
              <a:buNone/>
            </a:pPr>
            <a:r>
              <a:rPr lang="en-US" sz="2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Жыралар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1"/>
          <p:cNvSpPr txBox="1"/>
          <p:nvPr>
            <p:ph type="title"/>
          </p:nvPr>
        </p:nvSpPr>
        <p:spPr>
          <a:xfrm>
            <a:off x="457200" y="277812"/>
            <a:ext cx="8229600" cy="1139825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Arial"/>
              <a:buNone/>
            </a:pPr>
            <a:r>
              <a:rPr lang="en-US" sz="3000">
                <a:latin typeface="Cambria"/>
                <a:ea typeface="Cambria"/>
                <a:cs typeface="Cambria"/>
                <a:sym typeface="Cambria"/>
              </a:rPr>
              <a:t>Горизонтальдарды салу кезіндегі интерполяциялау</a:t>
            </a:r>
            <a:endParaRPr sz="4200">
              <a:latin typeface="Cambria"/>
              <a:ea typeface="Cambria"/>
              <a:cs typeface="Cambria"/>
              <a:sym typeface="Cambria"/>
            </a:endParaRPr>
          </a:p>
        </p:txBody>
      </p:sp>
      <p:pic>
        <p:nvPicPr>
          <p:cNvPr descr="палетка" id="307" name="Google Shape;307;p3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3850" y="2349500"/>
            <a:ext cx="8677275" cy="19827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Склон">
  <a:themeElements>
    <a:clrScheme name="Склон 5">
      <a:dk1>
        <a:srgbClr val="009999"/>
      </a:dk1>
      <a:lt1>
        <a:srgbClr val="EAEAEA"/>
      </a:lt1>
      <a:dk2>
        <a:srgbClr val="006666"/>
      </a:dk2>
      <a:lt2>
        <a:srgbClr val="FFFFCC"/>
      </a:lt2>
      <a:accent1>
        <a:srgbClr val="339966"/>
      </a:accent1>
      <a:accent2>
        <a:srgbClr val="5E855B"/>
      </a:accent2>
      <a:accent3>
        <a:srgbClr val="AAB8B8"/>
      </a:accent3>
      <a:accent4>
        <a:srgbClr val="C8C8C8"/>
      </a:accent4>
      <a:accent5>
        <a:srgbClr val="ADCAB8"/>
      </a:accent5>
      <a:accent6>
        <a:srgbClr val="547852"/>
      </a:accent6>
      <a:hlink>
        <a:srgbClr val="EEC85E"/>
      </a:hlink>
      <a:folHlink>
        <a:srgbClr val="AA845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